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vml" ContentType="application/vnd.openxmlformats-officedocument.vmlDrawing"/>
  <Default Extension="gif" ContentType="image/gif"/>
  <Default Extension="bin" ContentType="application/vnd.openxmlformats-officedocument.oleObject"/>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60" r:id="rId1"/>
  </p:sldMasterIdLst>
  <p:notesMasterIdLst>
    <p:notesMasterId r:id="rId53"/>
  </p:notesMasterIdLst>
  <p:sldIdLst>
    <p:sldId id="567" r:id="rId2"/>
    <p:sldId id="569" r:id="rId3"/>
    <p:sldId id="613" r:id="rId4"/>
    <p:sldId id="614" r:id="rId5"/>
    <p:sldId id="601" r:id="rId6"/>
    <p:sldId id="615" r:id="rId7"/>
    <p:sldId id="617" r:id="rId8"/>
    <p:sldId id="618" r:id="rId9"/>
    <p:sldId id="620" r:id="rId10"/>
    <p:sldId id="621" r:id="rId11"/>
    <p:sldId id="611" r:id="rId12"/>
    <p:sldId id="429" r:id="rId13"/>
    <p:sldId id="559" r:id="rId14"/>
    <p:sldId id="560" r:id="rId15"/>
    <p:sldId id="566" r:id="rId16"/>
    <p:sldId id="542" r:id="rId17"/>
    <p:sldId id="430" r:id="rId18"/>
    <p:sldId id="486" r:id="rId19"/>
    <p:sldId id="434" r:id="rId20"/>
    <p:sldId id="612" r:id="rId21"/>
    <p:sldId id="622" r:id="rId22"/>
    <p:sldId id="571" r:id="rId23"/>
    <p:sldId id="572" r:id="rId24"/>
    <p:sldId id="589" r:id="rId25"/>
    <p:sldId id="590" r:id="rId26"/>
    <p:sldId id="591" r:id="rId27"/>
    <p:sldId id="592" r:id="rId28"/>
    <p:sldId id="593" r:id="rId29"/>
    <p:sldId id="594" r:id="rId30"/>
    <p:sldId id="595" r:id="rId31"/>
    <p:sldId id="580" r:id="rId32"/>
    <p:sldId id="581" r:id="rId33"/>
    <p:sldId id="582" r:id="rId34"/>
    <p:sldId id="583" r:id="rId35"/>
    <p:sldId id="600" r:id="rId36"/>
    <p:sldId id="596" r:id="rId37"/>
    <p:sldId id="597" r:id="rId38"/>
    <p:sldId id="598" r:id="rId39"/>
    <p:sldId id="599" r:id="rId40"/>
    <p:sldId id="625" r:id="rId41"/>
    <p:sldId id="602" r:id="rId42"/>
    <p:sldId id="623" r:id="rId43"/>
    <p:sldId id="603" r:id="rId44"/>
    <p:sldId id="604" r:id="rId45"/>
    <p:sldId id="605" r:id="rId46"/>
    <p:sldId id="608" r:id="rId47"/>
    <p:sldId id="610" r:id="rId48"/>
    <p:sldId id="609" r:id="rId49"/>
    <p:sldId id="624" r:id="rId50"/>
    <p:sldId id="607" r:id="rId51"/>
    <p:sldId id="616" r:id="rId5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1762"/>
    <p:restoredTop sz="79361" autoAdjust="0"/>
  </p:normalViewPr>
  <p:slideViewPr>
    <p:cSldViewPr snapToGrid="0" snapToObjects="1">
      <p:cViewPr>
        <p:scale>
          <a:sx n="72" d="100"/>
          <a:sy n="72" d="100"/>
        </p:scale>
        <p:origin x="1488" y="856"/>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notesMaster" Target="notesMasters/notesMaster1.xml"/><Relationship Id="rId54" Type="http://schemas.openxmlformats.org/officeDocument/2006/relationships/presProps" Target="presProps.xml"/><Relationship Id="rId55" Type="http://schemas.openxmlformats.org/officeDocument/2006/relationships/viewProps" Target="viewProps.xml"/><Relationship Id="rId56" Type="http://schemas.openxmlformats.org/officeDocument/2006/relationships/theme" Target="theme/theme1.xml"/><Relationship Id="rId57"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7.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1353378-67BC-374E-B3BF-6AED4250F6C7}" type="datetimeFigureOut">
              <a:t>4/26/18</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A084C09-802B-AA4D-A149-B4B9A2038697}" type="slidenum">
              <a:t>‹#›</a:t>
            </a:fld>
            <a:endParaRPr lang="en-US" dirty="0"/>
          </a:p>
        </p:txBody>
      </p:sp>
    </p:spTree>
    <p:extLst>
      <p:ext uri="{BB962C8B-B14F-4D97-AF65-F5344CB8AC3E}">
        <p14:creationId xmlns:p14="http://schemas.microsoft.com/office/powerpoint/2010/main" val="2812241710"/>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i="1" baseline="0" dirty="0"/>
              <a:t>Climate change, and the ecoloigcal response to it</a:t>
            </a:r>
          </a:p>
          <a:p>
            <a:endParaRPr lang="en-US" b="1" i="1" baseline="0" dirty="0"/>
          </a:p>
        </p:txBody>
      </p:sp>
      <p:sp>
        <p:nvSpPr>
          <p:cNvPr id="4" name="Slide Number Placeholder 3"/>
          <p:cNvSpPr>
            <a:spLocks noGrp="1"/>
          </p:cNvSpPr>
          <p:nvPr>
            <p:ph type="sldNum" sz="quarter" idx="10"/>
          </p:nvPr>
        </p:nvSpPr>
        <p:spPr/>
        <p:txBody>
          <a:bodyPr/>
          <a:lstStyle/>
          <a:p>
            <a:fld id="{EAB5F138-CEF2-3540-8242-65D6EBBB25CF}" type="slidenum">
              <a:rPr lang="en-US" smtClean="0"/>
              <a:pPr/>
              <a:t>1</a:t>
            </a:fld>
            <a:endParaRPr lang="en-US" dirty="0"/>
          </a:p>
        </p:txBody>
      </p:sp>
    </p:spTree>
    <p:extLst>
      <p:ext uri="{BB962C8B-B14F-4D97-AF65-F5344CB8AC3E}">
        <p14:creationId xmlns:p14="http://schemas.microsoft.com/office/powerpoint/2010/main" val="7361889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May not be obvious to others  </a:t>
            </a:r>
            <a:r>
              <a:rPr lang="en-US" dirty="0" err="1" smtClean="0"/>
              <a:t>tthat</a:t>
            </a:r>
            <a:r>
              <a:rPr lang="en-US" dirty="0" smtClean="0"/>
              <a:t> we don’t have large</a:t>
            </a:r>
            <a:r>
              <a:rPr lang="en-US" baseline="0" dirty="0" smtClean="0"/>
              <a:t> scale mechanistic data or the people use correlative approaches</a:t>
            </a:r>
            <a:endParaRPr lang="en-US" dirty="0"/>
          </a:p>
        </p:txBody>
      </p:sp>
      <p:sp>
        <p:nvSpPr>
          <p:cNvPr id="4" name="Slide Number Placeholder 3"/>
          <p:cNvSpPr>
            <a:spLocks noGrp="1"/>
          </p:cNvSpPr>
          <p:nvPr>
            <p:ph type="sldNum" sz="quarter" idx="10"/>
          </p:nvPr>
        </p:nvSpPr>
        <p:spPr/>
        <p:txBody>
          <a:bodyPr/>
          <a:lstStyle/>
          <a:p>
            <a:fld id="{5A084C09-802B-AA4D-A149-B4B9A2038697}" type="slidenum">
              <a:rPr lang="en-US" smtClean="0"/>
              <a:t>26</a:t>
            </a:fld>
            <a:endParaRPr lang="en-US" dirty="0"/>
          </a:p>
        </p:txBody>
      </p:sp>
    </p:spTree>
    <p:extLst>
      <p:ext uri="{BB962C8B-B14F-4D97-AF65-F5344CB8AC3E}">
        <p14:creationId xmlns:p14="http://schemas.microsoft.com/office/powerpoint/2010/main" val="12967548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baseline="0" dirty="0" smtClean="0"/>
              <a:t>Two </a:t>
            </a:r>
            <a:r>
              <a:rPr lang="en-US" b="1" baseline="0" dirty="0" err="1" smtClean="0"/>
              <a:t>bienniels</a:t>
            </a:r>
            <a:r>
              <a:rPr lang="en-US" b="1" baseline="0" dirty="0" smtClean="0"/>
              <a:t>, </a:t>
            </a:r>
          </a:p>
          <a:p>
            <a:r>
              <a:rPr lang="en-US" b="1" baseline="0" dirty="0" smtClean="0"/>
              <a:t>Garlic :widespread</a:t>
            </a:r>
          </a:p>
          <a:p>
            <a:r>
              <a:rPr lang="en-US" b="1" baseline="0" dirty="0" smtClean="0"/>
              <a:t>	edge and understory</a:t>
            </a:r>
          </a:p>
          <a:p>
            <a:r>
              <a:rPr lang="en-US" b="1" baseline="0" dirty="0" smtClean="0"/>
              <a:t>Tower: edge</a:t>
            </a:r>
          </a:p>
          <a:p>
            <a:r>
              <a:rPr lang="en-US" b="1" baseline="0" dirty="0" smtClean="0"/>
              <a:t>Understand demographic basis for invasion; vacant niche?</a:t>
            </a:r>
          </a:p>
          <a:p>
            <a:endParaRPr lang="en-US" dirty="0"/>
          </a:p>
        </p:txBody>
      </p:sp>
      <p:sp>
        <p:nvSpPr>
          <p:cNvPr id="4" name="Slide Number Placeholder 3"/>
          <p:cNvSpPr>
            <a:spLocks noGrp="1"/>
          </p:cNvSpPr>
          <p:nvPr>
            <p:ph type="sldNum" sz="quarter" idx="10"/>
          </p:nvPr>
        </p:nvSpPr>
        <p:spPr/>
        <p:txBody>
          <a:bodyPr/>
          <a:lstStyle/>
          <a:p>
            <a:fld id="{EAB5F138-CEF2-3540-8242-65D6EBBB25CF}" type="slidenum">
              <a:rPr lang="en-US" smtClean="0"/>
              <a:pPr/>
              <a:t>27</a:t>
            </a:fld>
            <a:endParaRPr lang="en-US" dirty="0"/>
          </a:p>
        </p:txBody>
      </p:sp>
    </p:spTree>
    <p:extLst>
      <p:ext uri="{BB962C8B-B14F-4D97-AF65-F5344CB8AC3E}">
        <p14:creationId xmlns:p14="http://schemas.microsoft.com/office/powerpoint/2010/main" val="20597290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1"/>
              <a:t>Always extraplating in geographic space, often</a:t>
            </a:r>
            <a:r>
              <a:rPr lang="en-US" b="1" baseline="0"/>
              <a:t> in environmetnal space too</a:t>
            </a:r>
            <a:endParaRPr lang="en-US" b="1"/>
          </a:p>
          <a:p>
            <a:endParaRPr lang="en-US"/>
          </a:p>
        </p:txBody>
      </p:sp>
      <p:sp>
        <p:nvSpPr>
          <p:cNvPr id="4" name="Slide Number Placeholder 3"/>
          <p:cNvSpPr>
            <a:spLocks noGrp="1"/>
          </p:cNvSpPr>
          <p:nvPr>
            <p:ph type="sldNum" sz="quarter" idx="10"/>
          </p:nvPr>
        </p:nvSpPr>
        <p:spPr/>
        <p:txBody>
          <a:bodyPr/>
          <a:lstStyle/>
          <a:p>
            <a:fld id="{5A084C09-802B-AA4D-A149-B4B9A2038697}" type="slidenum">
              <a:rPr lang="en-US"/>
              <a:t>28</a:t>
            </a:fld>
            <a:endParaRPr lang="en-US" dirty="0"/>
          </a:p>
        </p:txBody>
      </p:sp>
    </p:spTree>
    <p:extLst>
      <p:ext uri="{BB962C8B-B14F-4D97-AF65-F5344CB8AC3E}">
        <p14:creationId xmlns:p14="http://schemas.microsoft.com/office/powerpoint/2010/main" val="8286193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A084C09-802B-AA4D-A149-B4B9A2038697}" type="slidenum">
              <a:rPr lang="en-US" smtClean="0"/>
              <a:t>29</a:t>
            </a:fld>
            <a:endParaRPr lang="en-US" dirty="0"/>
          </a:p>
        </p:txBody>
      </p:sp>
    </p:spTree>
    <p:extLst>
      <p:ext uri="{BB962C8B-B14F-4D97-AF65-F5344CB8AC3E}">
        <p14:creationId xmlns:p14="http://schemas.microsoft.com/office/powerpoint/2010/main" val="20618158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1" baseline="0" dirty="0" smtClean="0"/>
              <a:t>Common garden EXPERIMENT</a:t>
            </a:r>
          </a:p>
          <a:p>
            <a:pPr marL="0" marR="0" indent="0" algn="l" defTabSz="457200" rtl="0" eaLnBrk="1" fontAlgn="auto" latinLnBrk="0" hangingPunct="1">
              <a:lnSpc>
                <a:spcPct val="100000"/>
              </a:lnSpc>
              <a:spcBef>
                <a:spcPts val="0"/>
              </a:spcBef>
              <a:spcAft>
                <a:spcPts val="0"/>
              </a:spcAft>
              <a:buClrTx/>
              <a:buSzTx/>
              <a:buFontTx/>
              <a:buNone/>
              <a:tabLst/>
              <a:defRPr/>
            </a:pPr>
            <a:r>
              <a:rPr lang="en-US" b="1" baseline="0" dirty="0" smtClean="0"/>
              <a:t>21 plots, 5 years</a:t>
            </a:r>
          </a:p>
          <a:p>
            <a:pPr marL="0" marR="0" indent="0" algn="l" defTabSz="457200" rtl="0" eaLnBrk="1" fontAlgn="auto" latinLnBrk="0" hangingPunct="1">
              <a:lnSpc>
                <a:spcPct val="100000"/>
              </a:lnSpc>
              <a:spcBef>
                <a:spcPts val="0"/>
              </a:spcBef>
              <a:spcAft>
                <a:spcPts val="0"/>
              </a:spcAft>
              <a:buClrTx/>
              <a:buSzTx/>
              <a:buFontTx/>
              <a:buNone/>
              <a:tabLst/>
              <a:defRPr/>
            </a:pPr>
            <a:r>
              <a:rPr lang="en-US" b="1" baseline="0" dirty="0" smtClean="0"/>
              <a:t>Transplant </a:t>
            </a:r>
            <a:r>
              <a:rPr lang="en-US" b="1" baseline="0" dirty="0"/>
              <a:t>in natural locations</a:t>
            </a:r>
          </a:p>
          <a:p>
            <a:pPr marL="0" marR="0" indent="0" algn="l" defTabSz="457200" rtl="0" eaLnBrk="1" fontAlgn="auto" latinLnBrk="0" hangingPunct="1">
              <a:lnSpc>
                <a:spcPct val="100000"/>
              </a:lnSpc>
              <a:spcBef>
                <a:spcPts val="0"/>
              </a:spcBef>
              <a:spcAft>
                <a:spcPts val="0"/>
              </a:spcAft>
              <a:buClrTx/>
              <a:buSzTx/>
              <a:buFontTx/>
              <a:buNone/>
              <a:tabLst/>
              <a:defRPr/>
            </a:pPr>
            <a:r>
              <a:rPr lang="en-US" b="1" baseline="0" dirty="0" smtClean="0"/>
              <a:t>ESTABLISHMENT RISK - Predicting </a:t>
            </a:r>
            <a:r>
              <a:rPr lang="en-US" b="1" baseline="0" dirty="0"/>
              <a:t>ability to invade (5 generations</a:t>
            </a:r>
            <a:r>
              <a:rPr lang="en-US" b="1" baseline="0" dirty="0" smtClean="0"/>
              <a:t>)</a:t>
            </a:r>
          </a:p>
          <a:p>
            <a:pPr marL="0" marR="0" indent="0" algn="l" defTabSz="457200" rtl="0" eaLnBrk="1" fontAlgn="auto" latinLnBrk="0" hangingPunct="1">
              <a:lnSpc>
                <a:spcPct val="100000"/>
              </a:lnSpc>
              <a:spcBef>
                <a:spcPts val="0"/>
              </a:spcBef>
              <a:spcAft>
                <a:spcPts val="0"/>
              </a:spcAft>
              <a:buClrTx/>
              <a:buSzTx/>
              <a:buFontTx/>
              <a:buNone/>
              <a:tabLst/>
              <a:defRPr/>
            </a:pPr>
            <a:endParaRPr lang="en-US" b="1" baseline="0" dirty="0"/>
          </a:p>
          <a:p>
            <a:pPr marL="0" marR="0" indent="0" algn="l" defTabSz="457200" rtl="0" eaLnBrk="1" fontAlgn="auto" latinLnBrk="0" hangingPunct="1">
              <a:lnSpc>
                <a:spcPct val="100000"/>
              </a:lnSpc>
              <a:spcBef>
                <a:spcPts val="0"/>
              </a:spcBef>
              <a:spcAft>
                <a:spcPts val="0"/>
              </a:spcAft>
              <a:buClrTx/>
              <a:buSzTx/>
              <a:buFontTx/>
              <a:buNone/>
              <a:tabLst/>
              <a:defRPr/>
            </a:pPr>
            <a:endParaRPr lang="en-US" b="0" baseline="0" dirty="0"/>
          </a:p>
        </p:txBody>
      </p:sp>
      <p:sp>
        <p:nvSpPr>
          <p:cNvPr id="4" name="Slide Number Placeholder 3"/>
          <p:cNvSpPr>
            <a:spLocks noGrp="1"/>
          </p:cNvSpPr>
          <p:nvPr>
            <p:ph type="sldNum" sz="quarter" idx="10"/>
          </p:nvPr>
        </p:nvSpPr>
        <p:spPr/>
        <p:txBody>
          <a:bodyPr/>
          <a:lstStyle/>
          <a:p>
            <a:fld id="{EAB5F138-CEF2-3540-8242-65D6EBBB25CF}" type="slidenum">
              <a:rPr lang="en-US" smtClean="0"/>
              <a:pPr/>
              <a:t>30</a:t>
            </a:fld>
            <a:endParaRPr lang="en-US" dirty="0"/>
          </a:p>
        </p:txBody>
      </p:sp>
    </p:spTree>
    <p:extLst>
      <p:ext uri="{BB962C8B-B14F-4D97-AF65-F5344CB8AC3E}">
        <p14:creationId xmlns:p14="http://schemas.microsoft.com/office/powerpoint/2010/main" val="17357449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baseline="0" dirty="0" smtClean="0"/>
              <a:t>We</a:t>
            </a:r>
            <a:r>
              <a:rPr lang="fr-FR" b="1" baseline="0" dirty="0" smtClean="0"/>
              <a:t>’</a:t>
            </a:r>
            <a:r>
              <a:rPr lang="en-US" b="1" baseline="0" dirty="0" smtClean="0"/>
              <a:t>re not talking about these variables, just what they are </a:t>
            </a:r>
          </a:p>
          <a:p>
            <a:r>
              <a:rPr lang="en-US" b="1" baseline="0" dirty="0" smtClean="0"/>
              <a:t>Used stepwise DIC variable selection</a:t>
            </a:r>
            <a:endParaRPr lang="en-US" b="1" dirty="0" smtClean="0"/>
          </a:p>
          <a:p>
            <a:r>
              <a:rPr lang="en-US" b="1" dirty="0" err="1" smtClean="0"/>
              <a:t>Avg</a:t>
            </a:r>
            <a:r>
              <a:rPr lang="en-US" b="1" dirty="0" smtClean="0"/>
              <a:t> growth after disturbance</a:t>
            </a:r>
            <a:r>
              <a:rPr lang="en-US" b="1" baseline="0" dirty="0" smtClean="0"/>
              <a:t> (growth increment)</a:t>
            </a:r>
          </a:p>
        </p:txBody>
      </p:sp>
      <p:sp>
        <p:nvSpPr>
          <p:cNvPr id="4" name="Slide Number Placeholder 3"/>
          <p:cNvSpPr>
            <a:spLocks noGrp="1"/>
          </p:cNvSpPr>
          <p:nvPr>
            <p:ph type="sldNum" sz="quarter" idx="10"/>
          </p:nvPr>
        </p:nvSpPr>
        <p:spPr/>
        <p:txBody>
          <a:bodyPr/>
          <a:lstStyle/>
          <a:p>
            <a:fld id="{5A084C09-802B-AA4D-A149-B4B9A2038697}" type="slidenum">
              <a:rPr lang="en-US" smtClean="0"/>
              <a:t>31</a:t>
            </a:fld>
            <a:endParaRPr lang="en-US" dirty="0"/>
          </a:p>
        </p:txBody>
      </p:sp>
    </p:spTree>
    <p:extLst>
      <p:ext uri="{BB962C8B-B14F-4D97-AF65-F5344CB8AC3E}">
        <p14:creationId xmlns:p14="http://schemas.microsoft.com/office/powerpoint/2010/main" val="20593660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baseline="0" dirty="0" err="1" smtClean="0"/>
              <a:t>Surival</a:t>
            </a:r>
            <a:r>
              <a:rPr lang="en-US" b="1" baseline="0" dirty="0" smtClean="0"/>
              <a:t> – parent seedling ratios where we impute the number of </a:t>
            </a:r>
            <a:r>
              <a:rPr lang="en-US" b="1" baseline="0" dirty="0" err="1" smtClean="0"/>
              <a:t>germinatns</a:t>
            </a:r>
            <a:r>
              <a:rPr lang="en-US" b="1" baseline="0" dirty="0" smtClean="0"/>
              <a:t> and adult mortality transects where we impute size from age. I can talk more about this if </a:t>
            </a:r>
            <a:r>
              <a:rPr lang="en-US" b="1" baseline="0" dirty="0" err="1" smtClean="0"/>
              <a:t>anyoen</a:t>
            </a:r>
            <a:r>
              <a:rPr lang="en-US" b="1" baseline="0" dirty="0" smtClean="0"/>
              <a:t> is interested.</a:t>
            </a:r>
          </a:p>
        </p:txBody>
      </p:sp>
      <p:sp>
        <p:nvSpPr>
          <p:cNvPr id="4" name="Slide Number Placeholder 3"/>
          <p:cNvSpPr>
            <a:spLocks noGrp="1"/>
          </p:cNvSpPr>
          <p:nvPr>
            <p:ph type="sldNum" sz="quarter" idx="10"/>
          </p:nvPr>
        </p:nvSpPr>
        <p:spPr/>
        <p:txBody>
          <a:bodyPr/>
          <a:lstStyle/>
          <a:p>
            <a:fld id="{5A084C09-802B-AA4D-A149-B4B9A2038697}" type="slidenum">
              <a:rPr lang="en-US" smtClean="0"/>
              <a:t>32</a:t>
            </a:fld>
            <a:endParaRPr lang="en-US" dirty="0"/>
          </a:p>
        </p:txBody>
      </p:sp>
    </p:spTree>
    <p:extLst>
      <p:ext uri="{BB962C8B-B14F-4D97-AF65-F5344CB8AC3E}">
        <p14:creationId xmlns:p14="http://schemas.microsoft.com/office/powerpoint/2010/main" val="19415836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1" baseline="0" dirty="0" smtClean="0"/>
              <a:t>some we </a:t>
            </a:r>
            <a:r>
              <a:rPr lang="en-US" b="1" baseline="0" dirty="0" err="1" smtClean="0"/>
              <a:t>dont</a:t>
            </a:r>
            <a:r>
              <a:rPr lang="en-US" b="1" baseline="0" dirty="0" smtClean="0"/>
              <a:t> model as a function of </a:t>
            </a:r>
            <a:r>
              <a:rPr lang="en-US" b="1" baseline="0" dirty="0" err="1" smtClean="0"/>
              <a:t>env</a:t>
            </a:r>
            <a:r>
              <a:rPr lang="en-US" b="1" baseline="0" dirty="0" smtClean="0"/>
              <a:t> because we don't know about </a:t>
            </a:r>
            <a:r>
              <a:rPr lang="en-US" b="1" baseline="0" dirty="0" err="1" smtClean="0"/>
              <a:t>thier</a:t>
            </a:r>
            <a:r>
              <a:rPr lang="en-US" b="1" baseline="0" dirty="0" smtClean="0"/>
              <a:t> differences</a:t>
            </a:r>
          </a:p>
          <a:p>
            <a:r>
              <a:rPr lang="en-US" b="1" baseline="0" dirty="0" smtClean="0"/>
              <a:t>Germination was a bit of </a:t>
            </a:r>
            <a:r>
              <a:rPr lang="en-US" b="1" baseline="0" dirty="0" err="1" smtClean="0"/>
              <a:t>complicatate</a:t>
            </a:r>
            <a:r>
              <a:rPr lang="en-US" b="1" baseline="0" dirty="0" smtClean="0"/>
              <a:t> model where we </a:t>
            </a:r>
            <a:r>
              <a:rPr lang="en-US" b="1" baseline="0" dirty="0" err="1" smtClean="0"/>
              <a:t>imput</a:t>
            </a:r>
            <a:r>
              <a:rPr lang="en-US" b="1" baseline="0" dirty="0" smtClean="0"/>
              <a:t> the number of seeds based on parent size for site 1 year after burn.  </a:t>
            </a:r>
          </a:p>
          <a:p>
            <a:pPr marL="0" marR="0" indent="0" algn="l" defTabSz="457200" rtl="0" eaLnBrk="1" fontAlgn="auto" latinLnBrk="0" hangingPunct="1">
              <a:lnSpc>
                <a:spcPct val="100000"/>
              </a:lnSpc>
              <a:spcBef>
                <a:spcPts val="0"/>
              </a:spcBef>
              <a:spcAft>
                <a:spcPts val="0"/>
              </a:spcAft>
              <a:buClrTx/>
              <a:buSzTx/>
              <a:buFontTx/>
              <a:buNone/>
              <a:tabLst/>
              <a:defRPr/>
            </a:pPr>
            <a:r>
              <a:rPr lang="en-US" b="1" dirty="0" smtClean="0"/>
              <a:t>All of these measurements</a:t>
            </a:r>
            <a:r>
              <a:rPr lang="en-US" b="1" baseline="0" dirty="0" smtClean="0"/>
              <a:t> were made with a single visit. Plenty of problems, but helps us to ask lots of better questions and get an idea of what new data we need to collect to refine distribution and understanding</a:t>
            </a:r>
          </a:p>
          <a:p>
            <a:endParaRPr lang="en-US" b="1" baseline="0" dirty="0" smtClean="0"/>
          </a:p>
        </p:txBody>
      </p:sp>
      <p:sp>
        <p:nvSpPr>
          <p:cNvPr id="4" name="Slide Number Placeholder 3"/>
          <p:cNvSpPr>
            <a:spLocks noGrp="1"/>
          </p:cNvSpPr>
          <p:nvPr>
            <p:ph type="sldNum" sz="quarter" idx="10"/>
          </p:nvPr>
        </p:nvSpPr>
        <p:spPr/>
        <p:txBody>
          <a:bodyPr/>
          <a:lstStyle/>
          <a:p>
            <a:fld id="{5A084C09-802B-AA4D-A149-B4B9A2038697}" type="slidenum">
              <a:rPr lang="en-US" smtClean="0"/>
              <a:t>33</a:t>
            </a:fld>
            <a:endParaRPr lang="en-US" dirty="0"/>
          </a:p>
        </p:txBody>
      </p:sp>
    </p:spTree>
    <p:extLst>
      <p:ext uri="{BB962C8B-B14F-4D97-AF65-F5344CB8AC3E}">
        <p14:creationId xmlns:p14="http://schemas.microsoft.com/office/powerpoint/2010/main" val="10171006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1" baseline="0" dirty="0" smtClean="0"/>
              <a:t>Maybe use survival as an example of borrowing across data sets</a:t>
            </a:r>
          </a:p>
          <a:p>
            <a:pPr marL="0" marR="0" indent="0" algn="l" defTabSz="457200" rtl="0" eaLnBrk="1" fontAlgn="auto" latinLnBrk="0" hangingPunct="1">
              <a:lnSpc>
                <a:spcPct val="100000"/>
              </a:lnSpc>
              <a:spcBef>
                <a:spcPts val="0"/>
              </a:spcBef>
              <a:spcAft>
                <a:spcPts val="0"/>
              </a:spcAft>
              <a:buClrTx/>
              <a:buSzTx/>
              <a:buFontTx/>
              <a:buNone/>
              <a:tabLst/>
              <a:defRPr/>
            </a:pPr>
            <a:endParaRPr lang="en-US" b="1"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1" baseline="0" dirty="0" smtClean="0"/>
              <a:t>We can interpret these response curves just like we interpret response curves for occurrence models, but with the </a:t>
            </a:r>
            <a:r>
              <a:rPr lang="en-US" b="1" baseline="0" dirty="0" err="1" smtClean="0"/>
              <a:t>advatange</a:t>
            </a:r>
            <a:r>
              <a:rPr lang="en-US" b="1" baseline="0" dirty="0" smtClean="0"/>
              <a:t> that we’re focusing on a single demographic process. This makes extrapolation</a:t>
            </a:r>
          </a:p>
          <a:p>
            <a:pPr marL="0" marR="0" indent="0" algn="l" defTabSz="457200" rtl="0" eaLnBrk="1" fontAlgn="auto" latinLnBrk="0" hangingPunct="1">
              <a:lnSpc>
                <a:spcPct val="100000"/>
              </a:lnSpc>
              <a:spcBef>
                <a:spcPts val="0"/>
              </a:spcBef>
              <a:spcAft>
                <a:spcPts val="0"/>
              </a:spcAft>
              <a:buClrTx/>
              <a:buSzTx/>
              <a:buFontTx/>
              <a:buNone/>
              <a:tabLst/>
              <a:defRPr/>
            </a:pPr>
            <a:r>
              <a:rPr lang="en-US" b="1" baseline="0" dirty="0" err="1" smtClean="0"/>
              <a:t>Felxibility</a:t>
            </a:r>
            <a:r>
              <a:rPr lang="en-US" b="1" baseline="0" dirty="0" smtClean="0"/>
              <a:t> comes from modeling a handful of interactions between size and environment. </a:t>
            </a:r>
          </a:p>
          <a:p>
            <a:pPr marL="0" marR="0" indent="0" algn="l" defTabSz="457200" rtl="0" eaLnBrk="1" fontAlgn="auto" latinLnBrk="0" hangingPunct="1">
              <a:lnSpc>
                <a:spcPct val="100000"/>
              </a:lnSpc>
              <a:spcBef>
                <a:spcPts val="0"/>
              </a:spcBef>
              <a:spcAft>
                <a:spcPts val="0"/>
              </a:spcAft>
              <a:buClrTx/>
              <a:buSzTx/>
              <a:buFontTx/>
              <a:buNone/>
              <a:tabLst/>
              <a:defRPr/>
            </a:pPr>
            <a:r>
              <a:rPr lang="en-US" b="0" baseline="0" dirty="0" smtClean="0"/>
              <a:t>A size^2 term ensures that we don’t predict a ridiculous number of </a:t>
            </a:r>
            <a:r>
              <a:rPr lang="en-US" b="0" baseline="0" dirty="0" err="1" smtClean="0"/>
              <a:t>seedheads</a:t>
            </a:r>
            <a:r>
              <a:rPr lang="en-US" b="0" baseline="0" dirty="0" smtClean="0"/>
              <a:t> for the largest individuals (the largest had 110)</a:t>
            </a:r>
          </a:p>
          <a:p>
            <a:pPr marL="0" marR="0" indent="0" algn="l" defTabSz="457200" rtl="0" eaLnBrk="1" fontAlgn="auto" latinLnBrk="0" hangingPunct="1">
              <a:lnSpc>
                <a:spcPct val="100000"/>
              </a:lnSpc>
              <a:spcBef>
                <a:spcPts val="0"/>
              </a:spcBef>
              <a:spcAft>
                <a:spcPts val="0"/>
              </a:spcAft>
              <a:buClrTx/>
              <a:buSzTx/>
              <a:buFontTx/>
              <a:buNone/>
              <a:tabLst/>
              <a:defRPr/>
            </a:pPr>
            <a:r>
              <a:rPr lang="en-US" b="0" baseline="0" dirty="0" smtClean="0"/>
              <a:t>We don’t have to worry about what goes for individuals&gt;size 5 because they don’t survive that long.</a:t>
            </a:r>
          </a:p>
        </p:txBody>
      </p:sp>
      <p:sp>
        <p:nvSpPr>
          <p:cNvPr id="4" name="Slide Number Placeholder 3"/>
          <p:cNvSpPr>
            <a:spLocks noGrp="1"/>
          </p:cNvSpPr>
          <p:nvPr>
            <p:ph type="sldNum" sz="quarter" idx="10"/>
          </p:nvPr>
        </p:nvSpPr>
        <p:spPr/>
        <p:txBody>
          <a:bodyPr/>
          <a:lstStyle/>
          <a:p>
            <a:fld id="{5A084C09-802B-AA4D-A149-B4B9A2038697}" type="slidenum">
              <a:rPr lang="en-US" smtClean="0"/>
              <a:t>34</a:t>
            </a:fld>
            <a:endParaRPr lang="en-US" dirty="0"/>
          </a:p>
        </p:txBody>
      </p:sp>
    </p:spTree>
    <p:extLst>
      <p:ext uri="{BB962C8B-B14F-4D97-AF65-F5344CB8AC3E}">
        <p14:creationId xmlns:p14="http://schemas.microsoft.com/office/powerpoint/2010/main" val="10869764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now focus on garlic mustard</a:t>
            </a:r>
          </a:p>
          <a:p>
            <a:r>
              <a:rPr lang="en-US"/>
              <a:t>So, what are the implications</a:t>
            </a:r>
            <a:r>
              <a:rPr lang="en-US" baseline="0"/>
              <a:t> under future climate change</a:t>
            </a:r>
            <a:endParaRPr lang="en-US"/>
          </a:p>
        </p:txBody>
      </p:sp>
      <p:sp>
        <p:nvSpPr>
          <p:cNvPr id="4" name="Slide Number Placeholder 3"/>
          <p:cNvSpPr>
            <a:spLocks noGrp="1"/>
          </p:cNvSpPr>
          <p:nvPr>
            <p:ph type="sldNum" sz="quarter" idx="10"/>
          </p:nvPr>
        </p:nvSpPr>
        <p:spPr/>
        <p:txBody>
          <a:bodyPr/>
          <a:lstStyle/>
          <a:p>
            <a:fld id="{5A084C09-802B-AA4D-A149-B4B9A2038697}" type="slidenum">
              <a:rPr lang="en-US"/>
              <a:t>36</a:t>
            </a:fld>
            <a:endParaRPr lang="en-US" dirty="0"/>
          </a:p>
        </p:txBody>
      </p:sp>
    </p:spTree>
    <p:extLst>
      <p:ext uri="{BB962C8B-B14F-4D97-AF65-F5344CB8AC3E}">
        <p14:creationId xmlns:p14="http://schemas.microsoft.com/office/powerpoint/2010/main" val="2589318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have to do this all the time to predict</a:t>
            </a:r>
            <a:r>
              <a:rPr lang="en-US" baseline="0" dirty="0" smtClean="0"/>
              <a:t> many species responses to climate change</a:t>
            </a:r>
          </a:p>
          <a:p>
            <a:r>
              <a:rPr lang="en-US" baseline="0" dirty="0" smtClean="0"/>
              <a:t>Focus on 2</a:t>
            </a:r>
            <a:r>
              <a:rPr lang="en-US" baseline="30000" dirty="0" smtClean="0"/>
              <a:t>nd</a:t>
            </a:r>
            <a:r>
              <a:rPr lang="en-US" baseline="0" dirty="0" smtClean="0"/>
              <a:t> column</a:t>
            </a:r>
            <a:endParaRPr lang="en-US" dirty="0"/>
          </a:p>
        </p:txBody>
      </p:sp>
      <p:sp>
        <p:nvSpPr>
          <p:cNvPr id="4" name="Slide Number Placeholder 3"/>
          <p:cNvSpPr>
            <a:spLocks noGrp="1"/>
          </p:cNvSpPr>
          <p:nvPr>
            <p:ph type="sldNum" sz="quarter" idx="10"/>
          </p:nvPr>
        </p:nvSpPr>
        <p:spPr/>
        <p:txBody>
          <a:bodyPr/>
          <a:lstStyle/>
          <a:p>
            <a:fld id="{5A084C09-802B-AA4D-A149-B4B9A2038697}" type="slidenum">
              <a:rPr lang="uk-UA" smtClean="0"/>
              <a:t>5</a:t>
            </a:fld>
            <a:endParaRPr lang="uk-UA" dirty="0"/>
          </a:p>
        </p:txBody>
      </p:sp>
    </p:spTree>
    <p:extLst>
      <p:ext uri="{BB962C8B-B14F-4D97-AF65-F5344CB8AC3E}">
        <p14:creationId xmlns:p14="http://schemas.microsoft.com/office/powerpoint/2010/main" val="18365606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Rcp</a:t>
            </a:r>
            <a:r>
              <a:rPr lang="en-US" baseline="0"/>
              <a:t> 4.5: mean .9-2 degree warming</a:t>
            </a:r>
          </a:p>
          <a:p>
            <a:r>
              <a:rPr lang="en-US" baseline="0"/>
              <a:t>Can’t establish.</a:t>
            </a:r>
          </a:p>
          <a:p>
            <a:r>
              <a:rPr lang="en-US" baseline="0"/>
              <a:t>There could be nice micro habitat still</a:t>
            </a:r>
          </a:p>
          <a:p>
            <a:r>
              <a:rPr lang="en-US" baseline="0"/>
              <a:t>Seed bank could help if there’s a nice year.</a:t>
            </a:r>
            <a:endParaRPr lang="en-US"/>
          </a:p>
        </p:txBody>
      </p:sp>
      <p:sp>
        <p:nvSpPr>
          <p:cNvPr id="4" name="Slide Number Placeholder 3"/>
          <p:cNvSpPr>
            <a:spLocks noGrp="1"/>
          </p:cNvSpPr>
          <p:nvPr>
            <p:ph type="sldNum" sz="quarter" idx="10"/>
          </p:nvPr>
        </p:nvSpPr>
        <p:spPr/>
        <p:txBody>
          <a:bodyPr/>
          <a:lstStyle/>
          <a:p>
            <a:fld id="{5A084C09-802B-AA4D-A149-B4B9A2038697}" type="slidenum">
              <a:rPr lang="en-US"/>
              <a:t>37</a:t>
            </a:fld>
            <a:endParaRPr lang="en-US" dirty="0"/>
          </a:p>
        </p:txBody>
      </p:sp>
    </p:spTree>
    <p:extLst>
      <p:ext uri="{BB962C8B-B14F-4D97-AF65-F5344CB8AC3E}">
        <p14:creationId xmlns:p14="http://schemas.microsoft.com/office/powerpoint/2010/main" val="20045100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Some of the highest fluctuations</a:t>
            </a:r>
            <a:r>
              <a:rPr lang="en-US" b="1" baseline="0"/>
              <a:t> in temp in the country</a:t>
            </a:r>
          </a:p>
          <a:p>
            <a:r>
              <a:rPr lang="en-US" b="1"/>
              <a:t>Not accounting for any other predictors!</a:t>
            </a:r>
          </a:p>
          <a:p>
            <a:endParaRPr lang="en-US" b="1"/>
          </a:p>
        </p:txBody>
      </p:sp>
      <p:sp>
        <p:nvSpPr>
          <p:cNvPr id="4" name="Slide Number Placeholder 3"/>
          <p:cNvSpPr>
            <a:spLocks noGrp="1"/>
          </p:cNvSpPr>
          <p:nvPr>
            <p:ph type="sldNum" sz="quarter" idx="10"/>
          </p:nvPr>
        </p:nvSpPr>
        <p:spPr/>
        <p:txBody>
          <a:bodyPr/>
          <a:lstStyle/>
          <a:p>
            <a:fld id="{5A084C09-802B-AA4D-A149-B4B9A2038697}" type="slidenum">
              <a:rPr lang="en-US"/>
              <a:t>38</a:t>
            </a:fld>
            <a:endParaRPr lang="en-US" dirty="0"/>
          </a:p>
        </p:txBody>
      </p:sp>
    </p:spTree>
    <p:extLst>
      <p:ext uri="{BB962C8B-B14F-4D97-AF65-F5344CB8AC3E}">
        <p14:creationId xmlns:p14="http://schemas.microsoft.com/office/powerpoint/2010/main" val="107392413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So I’m not saying that</a:t>
            </a:r>
            <a:r>
              <a:rPr lang="en-US" b="1" baseline="0" dirty="0"/>
              <a:t> climate change will take care of invasives for us, but that this shift the research agenda away from managing existing populations</a:t>
            </a:r>
            <a:endParaRPr lang="en-US" b="1" dirty="0"/>
          </a:p>
          <a:p>
            <a:r>
              <a:rPr lang="en-US" b="1" dirty="0"/>
              <a:t>Canada is in trouble – are there</a:t>
            </a:r>
            <a:r>
              <a:rPr lang="en-US" b="1" baseline="0" dirty="0"/>
              <a:t> dispersal barriers?</a:t>
            </a:r>
          </a:p>
          <a:p>
            <a:r>
              <a:rPr lang="en-US" b="1" baseline="0" dirty="0"/>
              <a:t>How will less robust native species respond?</a:t>
            </a:r>
          </a:p>
          <a:p>
            <a:r>
              <a:rPr lang="en-US" b="1" baseline="0" dirty="0"/>
              <a:t>Garlic mustard modifies the soil – what will fill it’s gap? Another invasive?</a:t>
            </a:r>
          </a:p>
          <a:p>
            <a:endParaRPr lang="en-US" dirty="0"/>
          </a:p>
        </p:txBody>
      </p:sp>
      <p:sp>
        <p:nvSpPr>
          <p:cNvPr id="4" name="Slide Number Placeholder 3"/>
          <p:cNvSpPr>
            <a:spLocks noGrp="1"/>
          </p:cNvSpPr>
          <p:nvPr>
            <p:ph type="sldNum" sz="quarter" idx="10"/>
          </p:nvPr>
        </p:nvSpPr>
        <p:spPr/>
        <p:txBody>
          <a:bodyPr/>
          <a:lstStyle/>
          <a:p>
            <a:fld id="{5A084C09-802B-AA4D-A149-B4B9A2038697}" type="slidenum">
              <a:rPr lang="en-US"/>
              <a:t>39</a:t>
            </a:fld>
            <a:endParaRPr lang="en-US" dirty="0"/>
          </a:p>
        </p:txBody>
      </p:sp>
    </p:spTree>
    <p:extLst>
      <p:ext uri="{BB962C8B-B14F-4D97-AF65-F5344CB8AC3E}">
        <p14:creationId xmlns:p14="http://schemas.microsoft.com/office/powerpoint/2010/main" val="148986858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Nede binary for diversity,</a:t>
            </a:r>
            <a:r>
              <a:rPr lang="en-US" baseline="0" dirty="0" smtClean="0"/>
              <a:t> community, visualization, interacations. </a:t>
            </a:r>
          </a:p>
          <a:p>
            <a:pPr marL="171450" indent="-171450">
              <a:buFontTx/>
              <a:buChar char="-"/>
            </a:pPr>
            <a:r>
              <a:rPr lang="en-US" baseline="0" dirty="0" smtClean="0"/>
              <a:t>My original solution was to complain about it when people did this as arbitrary.</a:t>
            </a:r>
            <a:endParaRPr lang="en-US" dirty="0" smtClean="0"/>
          </a:p>
          <a:p>
            <a:pPr marL="171450" indent="-171450">
              <a:buFontTx/>
              <a:buChar char="-"/>
            </a:pPr>
            <a:r>
              <a:rPr lang="en-US" dirty="0" smtClean="0"/>
              <a:t>it might be hard to. deterimine a single best threshold, but putting reasonable bounds is much easier. The issue is that the background points aren’t absences, so AUC isn’t ideal.</a:t>
            </a:r>
          </a:p>
          <a:p>
            <a:pPr marL="171450" indent="-171450">
              <a:buFontTx/>
              <a:buChar char="-"/>
            </a:pPr>
            <a:r>
              <a:rPr lang="en-US" dirty="0" smtClean="0"/>
              <a:t>For conservation, you’re probably worried about the best</a:t>
            </a:r>
            <a:r>
              <a:rPr lang="en-US" baseline="0" dirty="0" smtClean="0"/>
              <a:t> habitat, not shitty places, so a higher threshold is more useful</a:t>
            </a:r>
          </a:p>
          <a:p>
            <a:pPr marL="171450" indent="-171450">
              <a:buFontTx/>
              <a:buChar char="-"/>
            </a:pPr>
            <a:r>
              <a:rPr lang="en-US" baseline="0" dirty="0" smtClean="0"/>
              <a:t>Can be combined with other sources of uncertainty/variability, e.g. statistical, algorithm, predictors, etc.</a:t>
            </a:r>
          </a:p>
          <a:p>
            <a:pPr marL="171450" indent="-171450">
              <a:buFontTx/>
              <a:buChar char="-"/>
            </a:pPr>
            <a:r>
              <a:rPr lang="en-US" baseline="0" dirty="0" smtClean="0"/>
              <a:t>Also just good for visualization for nonspecialists.</a:t>
            </a:r>
          </a:p>
          <a:p>
            <a:pPr marL="171450" indent="-171450">
              <a:buFontTx/>
              <a:buChar char="-"/>
            </a:pPr>
            <a:r>
              <a:rPr lang="en-US" dirty="0" smtClean="0"/>
              <a:t> get distribution of range size estimated\\</a:t>
            </a:r>
            <a:endParaRPr lang="en-US" dirty="0"/>
          </a:p>
        </p:txBody>
      </p:sp>
      <p:sp>
        <p:nvSpPr>
          <p:cNvPr id="4" name="Slide Number Placeholder 3"/>
          <p:cNvSpPr>
            <a:spLocks noGrp="1"/>
          </p:cNvSpPr>
          <p:nvPr>
            <p:ph type="sldNum" sz="quarter" idx="10"/>
          </p:nvPr>
        </p:nvSpPr>
        <p:spPr/>
        <p:txBody>
          <a:bodyPr/>
          <a:lstStyle/>
          <a:p>
            <a:fld id="{5A084C09-802B-AA4D-A149-B4B9A2038697}" type="slidenum">
              <a:rPr lang="uk-UA" smtClean="0"/>
              <a:t>44</a:t>
            </a:fld>
            <a:endParaRPr lang="uk-UA" dirty="0"/>
          </a:p>
        </p:txBody>
      </p:sp>
    </p:spTree>
    <p:extLst>
      <p:ext uri="{BB962C8B-B14F-4D97-AF65-F5344CB8AC3E}">
        <p14:creationId xmlns:p14="http://schemas.microsoft.com/office/powerpoint/2010/main" val="17737798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Nede binary for diversity,</a:t>
            </a:r>
            <a:r>
              <a:rPr lang="en-US" baseline="0" dirty="0" smtClean="0"/>
              <a:t> community, visualization, interacations. </a:t>
            </a:r>
            <a:endParaRPr lang="en-US" dirty="0" smtClean="0"/>
          </a:p>
          <a:p>
            <a:pPr marL="171450" indent="-171450">
              <a:buFontTx/>
              <a:buChar char="-"/>
            </a:pPr>
            <a:r>
              <a:rPr lang="en-US" dirty="0" smtClean="0"/>
              <a:t>it might be hard to. deterimine a single best threshold, but putting reasonable bounds is much easier. The issue is that the background points aren’t absences, so AUC isn’t ideal.</a:t>
            </a:r>
          </a:p>
          <a:p>
            <a:pPr marL="171450" indent="-171450">
              <a:buFontTx/>
              <a:buChar char="-"/>
            </a:pPr>
            <a:r>
              <a:rPr lang="en-US" dirty="0" smtClean="0"/>
              <a:t>For conservation, you’re probably worried about the best</a:t>
            </a:r>
            <a:r>
              <a:rPr lang="en-US" baseline="0" dirty="0" smtClean="0"/>
              <a:t> habitat, not shitty places, so a higher threshold is more useful</a:t>
            </a:r>
          </a:p>
          <a:p>
            <a:pPr marL="171450" indent="-171450">
              <a:buFontTx/>
              <a:buChar char="-"/>
            </a:pPr>
            <a:r>
              <a:rPr lang="en-US" baseline="0" dirty="0" smtClean="0"/>
              <a:t>Can be combined with other sources of uncertainty/variability, e.g. statistical, algorithm, predictors, etc.</a:t>
            </a:r>
          </a:p>
          <a:p>
            <a:pPr marL="171450" indent="-171450">
              <a:buFontTx/>
              <a:buChar char="-"/>
            </a:pPr>
            <a:r>
              <a:rPr lang="en-US" baseline="0" dirty="0" smtClean="0"/>
              <a:t>Also just good for visualization for nonspecialists.</a:t>
            </a:r>
          </a:p>
          <a:p>
            <a:pPr marL="171450" indent="-171450">
              <a:buFontTx/>
              <a:buChar char="-"/>
            </a:pPr>
            <a:r>
              <a:rPr lang="en-US" dirty="0" smtClean="0"/>
              <a:t> get distribution of range size estimated\\</a:t>
            </a:r>
            <a:endParaRPr lang="en-US" dirty="0"/>
          </a:p>
        </p:txBody>
      </p:sp>
      <p:sp>
        <p:nvSpPr>
          <p:cNvPr id="4" name="Slide Number Placeholder 3"/>
          <p:cNvSpPr>
            <a:spLocks noGrp="1"/>
          </p:cNvSpPr>
          <p:nvPr>
            <p:ph type="sldNum" sz="quarter" idx="10"/>
          </p:nvPr>
        </p:nvSpPr>
        <p:spPr/>
        <p:txBody>
          <a:bodyPr/>
          <a:lstStyle/>
          <a:p>
            <a:fld id="{5A084C09-802B-AA4D-A149-B4B9A2038697}" type="slidenum">
              <a:rPr lang="uk-UA" smtClean="0"/>
              <a:t>45</a:t>
            </a:fld>
            <a:endParaRPr lang="uk-UA" dirty="0"/>
          </a:p>
        </p:txBody>
      </p:sp>
    </p:spTree>
    <p:extLst>
      <p:ext uri="{BB962C8B-B14F-4D97-AF65-F5344CB8AC3E}">
        <p14:creationId xmlns:p14="http://schemas.microsoft.com/office/powerpoint/2010/main" val="83012445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b="1" dirty="0" smtClean="0"/>
              <a:t>Model uncertainty correctly  + Report interval estimates -&gt;</a:t>
            </a:r>
            <a:r>
              <a:rPr lang="en-US" b="1" baseline="0" dirty="0" smtClean="0"/>
              <a:t> flexibility in piecing together data sets -&gt; </a:t>
            </a:r>
            <a:r>
              <a:rPr lang="en-US" b="1" baseline="0" dirty="0" err="1" smtClean="0"/>
              <a:t>criticial</a:t>
            </a:r>
            <a:r>
              <a:rPr lang="en-US" b="1" baseline="0" dirty="0" smtClean="0"/>
              <a:t> if we’re going to use existing data to build mechanistic forecasts</a:t>
            </a:r>
            <a:endParaRPr lang="en-US" b="1"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1" baseline="0" dirty="0" smtClean="0"/>
              <a:t>-formulate hypotheses for missing data in terms of priors</a:t>
            </a:r>
          </a:p>
          <a:p>
            <a:pPr marL="0" marR="0" indent="0" algn="l" defTabSz="457200" rtl="0" eaLnBrk="1" fontAlgn="auto" latinLnBrk="0" hangingPunct="1">
              <a:lnSpc>
                <a:spcPct val="100000"/>
              </a:lnSpc>
              <a:spcBef>
                <a:spcPts val="0"/>
              </a:spcBef>
              <a:spcAft>
                <a:spcPts val="0"/>
              </a:spcAft>
              <a:buClrTx/>
              <a:buSzTx/>
              <a:buFontTx/>
              <a:buNone/>
              <a:tabLst/>
              <a:defRPr/>
            </a:pPr>
            <a:endParaRPr lang="en-US" b="0"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0" baseline="0" dirty="0" smtClean="0"/>
              <a:t>-these are not huge, crazy Bayesian models, just easy little ones</a:t>
            </a:r>
            <a:endParaRPr lang="en-US" b="1"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0" dirty="0" smtClean="0"/>
              <a:t>-Gibbs sampling allows us to track covariance among parameters in complex models</a:t>
            </a:r>
          </a:p>
          <a:p>
            <a:pPr marL="0" marR="0" indent="0" algn="l" defTabSz="457200" rtl="0" eaLnBrk="1" fontAlgn="auto" latinLnBrk="0" hangingPunct="1">
              <a:lnSpc>
                <a:spcPct val="100000"/>
              </a:lnSpc>
              <a:spcBef>
                <a:spcPts val="0"/>
              </a:spcBef>
              <a:spcAft>
                <a:spcPts val="0"/>
              </a:spcAft>
              <a:buClrTx/>
              <a:buSzTx/>
              <a:buFontTx/>
              <a:buNone/>
              <a:tabLst/>
              <a:defRPr/>
            </a:pPr>
            <a:r>
              <a:rPr lang="en-US" b="0" dirty="0" smtClean="0"/>
              <a:t>-Choose realistic combinations of parameters for simulations</a:t>
            </a:r>
          </a:p>
          <a:p>
            <a:r>
              <a:rPr lang="en-US" b="0" baseline="0" dirty="0" smtClean="0"/>
              <a:t>-</a:t>
            </a:r>
            <a:r>
              <a:rPr lang="en-US" b="0" baseline="0" dirty="0"/>
              <a:t>Can also partition variation in lambda into the proportion due to variability and uncertainty like margaret has done </a:t>
            </a:r>
            <a:r>
              <a:rPr lang="en-US" b="0" baseline="0" dirty="0" smtClean="0"/>
              <a:t>wish Bayesian </a:t>
            </a:r>
            <a:r>
              <a:rPr lang="en-US" b="0" baseline="0" dirty="0"/>
              <a:t>matrix </a:t>
            </a:r>
            <a:r>
              <a:rPr lang="en-US" b="0" baseline="0" dirty="0" smtClean="0"/>
              <a:t>models</a:t>
            </a:r>
          </a:p>
        </p:txBody>
      </p:sp>
      <p:sp>
        <p:nvSpPr>
          <p:cNvPr id="4" name="Slide Number Placeholder 3"/>
          <p:cNvSpPr>
            <a:spLocks noGrp="1"/>
          </p:cNvSpPr>
          <p:nvPr>
            <p:ph type="sldNum" sz="quarter" idx="10"/>
          </p:nvPr>
        </p:nvSpPr>
        <p:spPr/>
        <p:txBody>
          <a:bodyPr/>
          <a:lstStyle/>
          <a:p>
            <a:fld id="{5A084C09-802B-AA4D-A149-B4B9A2038697}" type="slidenum">
              <a:rPr lang="en-US"/>
              <a:t>46</a:t>
            </a:fld>
            <a:endParaRPr lang="en-US" dirty="0"/>
          </a:p>
        </p:txBody>
      </p:sp>
    </p:spTree>
    <p:extLst>
      <p:ext uri="{BB962C8B-B14F-4D97-AF65-F5344CB8AC3E}">
        <p14:creationId xmlns:p14="http://schemas.microsoft.com/office/powerpoint/2010/main" val="160587931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Some of the highest fluctuations</a:t>
            </a:r>
            <a:r>
              <a:rPr lang="en-US" b="1" baseline="0"/>
              <a:t> in temp in the country</a:t>
            </a:r>
          </a:p>
          <a:p>
            <a:r>
              <a:rPr lang="en-US" b="1"/>
              <a:t>Not accounting for any other predictors!</a:t>
            </a:r>
          </a:p>
          <a:p>
            <a:endParaRPr lang="en-US" b="1"/>
          </a:p>
        </p:txBody>
      </p:sp>
      <p:sp>
        <p:nvSpPr>
          <p:cNvPr id="4" name="Slide Number Placeholder 3"/>
          <p:cNvSpPr>
            <a:spLocks noGrp="1"/>
          </p:cNvSpPr>
          <p:nvPr>
            <p:ph type="sldNum" sz="quarter" idx="10"/>
          </p:nvPr>
        </p:nvSpPr>
        <p:spPr/>
        <p:txBody>
          <a:bodyPr/>
          <a:lstStyle/>
          <a:p>
            <a:fld id="{5A084C09-802B-AA4D-A149-B4B9A2038697}" type="slidenum">
              <a:rPr lang="en-US"/>
              <a:t>48</a:t>
            </a:fld>
            <a:endParaRPr lang="en-US" dirty="0"/>
          </a:p>
        </p:txBody>
      </p:sp>
    </p:spTree>
    <p:extLst>
      <p:ext uri="{BB962C8B-B14F-4D97-AF65-F5344CB8AC3E}">
        <p14:creationId xmlns:p14="http://schemas.microsoft.com/office/powerpoint/2010/main" val="17258541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Conditional</a:t>
            </a:r>
            <a:r>
              <a:rPr lang="en-US" baseline="0" dirty="0" smtClean="0"/>
              <a:t> Autoregressive Model</a:t>
            </a:r>
          </a:p>
          <a:p>
            <a:r>
              <a:rPr lang="en-US" dirty="0" smtClean="0"/>
              <a:t>no software previously for point models</a:t>
            </a:r>
          </a:p>
          <a:p>
            <a:r>
              <a:rPr lang="en-US" dirty="0" smtClean="0"/>
              <a:t>Uncertainty can be underestimated</a:t>
            </a:r>
            <a:r>
              <a:rPr lang="en-US" baseline="0" dirty="0" smtClean="0"/>
              <a:t> with spatially correlated data</a:t>
            </a:r>
            <a:endParaRPr lang="en-US" dirty="0"/>
          </a:p>
        </p:txBody>
      </p:sp>
      <p:sp>
        <p:nvSpPr>
          <p:cNvPr id="4" name="Slide Number Placeholder 3"/>
          <p:cNvSpPr>
            <a:spLocks noGrp="1"/>
          </p:cNvSpPr>
          <p:nvPr>
            <p:ph type="sldNum" sz="quarter" idx="10"/>
          </p:nvPr>
        </p:nvSpPr>
        <p:spPr/>
        <p:txBody>
          <a:bodyPr/>
          <a:lstStyle/>
          <a:p>
            <a:fld id="{5A084C09-802B-AA4D-A149-B4B9A2038697}" type="slidenum">
              <a:rPr lang="en-US" smtClean="0"/>
              <a:t>15</a:t>
            </a:fld>
            <a:endParaRPr lang="en-US" dirty="0"/>
          </a:p>
        </p:txBody>
      </p:sp>
    </p:spTree>
    <p:extLst>
      <p:ext uri="{BB962C8B-B14F-4D97-AF65-F5344CB8AC3E}">
        <p14:creationId xmlns:p14="http://schemas.microsoft.com/office/powerpoint/2010/main" val="10888865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Shows that a lot of predictive accuracy</a:t>
            </a:r>
            <a:r>
              <a:rPr lang="en-US" baseline="0" dirty="0" smtClean="0"/>
              <a:t> is coming from things that we’ve </a:t>
            </a:r>
            <a:r>
              <a:rPr lang="en-US" baseline="0" dirty="0" err="1" smtClean="0"/>
              <a:t>ommitted</a:t>
            </a:r>
            <a:r>
              <a:rPr lang="en-US" baseline="0" dirty="0" smtClean="0"/>
              <a:t> from the model.</a:t>
            </a:r>
            <a:endParaRPr lang="en-US" dirty="0"/>
          </a:p>
        </p:txBody>
      </p:sp>
      <p:sp>
        <p:nvSpPr>
          <p:cNvPr id="4" name="Slide Number Placeholder 3"/>
          <p:cNvSpPr>
            <a:spLocks noGrp="1"/>
          </p:cNvSpPr>
          <p:nvPr>
            <p:ph type="sldNum" sz="quarter" idx="10"/>
          </p:nvPr>
        </p:nvSpPr>
        <p:spPr/>
        <p:txBody>
          <a:bodyPr/>
          <a:lstStyle/>
          <a:p>
            <a:fld id="{5A084C09-802B-AA4D-A149-B4B9A2038697}" type="slidenum">
              <a:rPr lang="en-US" smtClean="0"/>
              <a:t>17</a:t>
            </a:fld>
            <a:endParaRPr lang="en-US" dirty="0"/>
          </a:p>
        </p:txBody>
      </p:sp>
    </p:spTree>
    <p:extLst>
      <p:ext uri="{BB962C8B-B14F-4D97-AF65-F5344CB8AC3E}">
        <p14:creationId xmlns:p14="http://schemas.microsoft.com/office/powerpoint/2010/main" val="39632719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dirty="0" smtClean="0"/>
              <a:t>Dispersal</a:t>
            </a:r>
          </a:p>
          <a:p>
            <a:pPr lvl="1"/>
            <a:r>
              <a:rPr lang="en-US" dirty="0" smtClean="0"/>
              <a:t>Competition</a:t>
            </a:r>
          </a:p>
          <a:p>
            <a:pPr lvl="1"/>
            <a:r>
              <a:rPr lang="en-US" dirty="0" smtClean="0"/>
              <a:t>Environmental</a:t>
            </a:r>
          </a:p>
        </p:txBody>
      </p:sp>
      <p:sp>
        <p:nvSpPr>
          <p:cNvPr id="4" name="Slide Number Placeholder 3"/>
          <p:cNvSpPr>
            <a:spLocks noGrp="1"/>
          </p:cNvSpPr>
          <p:nvPr>
            <p:ph type="sldNum" sz="quarter" idx="10"/>
          </p:nvPr>
        </p:nvSpPr>
        <p:spPr/>
        <p:txBody>
          <a:bodyPr/>
          <a:lstStyle/>
          <a:p>
            <a:fld id="{5A084C09-802B-AA4D-A149-B4B9A2038697}" type="slidenum">
              <a:rPr lang="en-US" smtClean="0"/>
              <a:t>19</a:t>
            </a:fld>
            <a:endParaRPr lang="en-US" dirty="0"/>
          </a:p>
        </p:txBody>
      </p:sp>
    </p:spTree>
    <p:extLst>
      <p:ext uri="{BB962C8B-B14F-4D97-AF65-F5344CB8AC3E}">
        <p14:creationId xmlns:p14="http://schemas.microsoft.com/office/powerpoint/2010/main" val="13013229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1" i="0" baseline="0" dirty="0" smtClean="0"/>
              <a:t>Forecasting often requires extrapolation to new conditions where we have no data, and where models are most uncertain</a:t>
            </a:r>
          </a:p>
          <a:p>
            <a:pPr marL="0" marR="0" indent="0" algn="l" defTabSz="457200" rtl="0" eaLnBrk="1" fontAlgn="auto" latinLnBrk="0" hangingPunct="1">
              <a:lnSpc>
                <a:spcPct val="100000"/>
              </a:lnSpc>
              <a:spcBef>
                <a:spcPts val="0"/>
              </a:spcBef>
              <a:spcAft>
                <a:spcPts val="0"/>
              </a:spcAft>
              <a:buClrTx/>
              <a:buSzTx/>
              <a:buFontTx/>
              <a:buNone/>
              <a:tabLst/>
              <a:defRPr/>
            </a:pPr>
            <a:r>
              <a:rPr lang="en-US" b="0" i="1" baseline="0" dirty="0" smtClean="0"/>
              <a:t>fire </a:t>
            </a:r>
            <a:r>
              <a:rPr lang="en-US" b="0" i="1" baseline="0" dirty="0"/>
              <a:t>trucks responding to fire/amount of damage the fire does</a:t>
            </a:r>
            <a:endParaRPr lang="en-US" b="0" dirty="0"/>
          </a:p>
          <a:p>
            <a:endParaRPr lang="en-US" b="0" i="1" baseline="0" dirty="0"/>
          </a:p>
        </p:txBody>
      </p:sp>
      <p:sp>
        <p:nvSpPr>
          <p:cNvPr id="4" name="Slide Number Placeholder 3"/>
          <p:cNvSpPr>
            <a:spLocks noGrp="1"/>
          </p:cNvSpPr>
          <p:nvPr>
            <p:ph type="sldNum" sz="quarter" idx="10"/>
          </p:nvPr>
        </p:nvSpPr>
        <p:spPr/>
        <p:txBody>
          <a:bodyPr/>
          <a:lstStyle/>
          <a:p>
            <a:fld id="{EAB5F138-CEF2-3540-8242-65D6EBBB25CF}" type="slidenum">
              <a:rPr lang="en-US" smtClean="0"/>
              <a:pPr/>
              <a:t>22</a:t>
            </a:fld>
            <a:endParaRPr lang="en-US" dirty="0"/>
          </a:p>
        </p:txBody>
      </p:sp>
    </p:spTree>
    <p:extLst>
      <p:ext uri="{BB962C8B-B14F-4D97-AF65-F5344CB8AC3E}">
        <p14:creationId xmlns:p14="http://schemas.microsoft.com/office/powerpoint/2010/main" val="8976614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Correlative models relate the pattern (e.g. spatial distribution) to predictors</a:t>
            </a:r>
          </a:p>
          <a:p>
            <a:r>
              <a:rPr lang="en-US" dirty="0" smtClean="0"/>
              <a:t>Mechanistic models relate the process (e.g. demography, dispersal) to predictors</a:t>
            </a:r>
          </a:p>
          <a:p>
            <a:endParaRPr lang="en-US" dirty="0"/>
          </a:p>
        </p:txBody>
      </p:sp>
      <p:sp>
        <p:nvSpPr>
          <p:cNvPr id="4" name="Slide Number Placeholder 3"/>
          <p:cNvSpPr>
            <a:spLocks noGrp="1"/>
          </p:cNvSpPr>
          <p:nvPr>
            <p:ph type="sldNum" sz="quarter" idx="10"/>
          </p:nvPr>
        </p:nvSpPr>
        <p:spPr/>
        <p:txBody>
          <a:bodyPr/>
          <a:lstStyle/>
          <a:p>
            <a:fld id="{5A084C09-802B-AA4D-A149-B4B9A2038697}" type="slidenum">
              <a:rPr lang="en-US" smtClean="0"/>
              <a:t>23</a:t>
            </a:fld>
            <a:endParaRPr lang="en-US" dirty="0"/>
          </a:p>
        </p:txBody>
      </p:sp>
    </p:spTree>
    <p:extLst>
      <p:ext uri="{BB962C8B-B14F-4D97-AF65-F5344CB8AC3E}">
        <p14:creationId xmlns:p14="http://schemas.microsoft.com/office/powerpoint/2010/main" val="15358522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1" baseline="0" dirty="0" smtClean="0"/>
              <a:t>fundamental units of ecological change – processes. </a:t>
            </a:r>
          </a:p>
          <a:p>
            <a:pPr marL="0" marR="0" indent="0" algn="l" defTabSz="457200" rtl="0" eaLnBrk="1" fontAlgn="auto" latinLnBrk="0" hangingPunct="1">
              <a:lnSpc>
                <a:spcPct val="100000"/>
              </a:lnSpc>
              <a:spcBef>
                <a:spcPts val="0"/>
              </a:spcBef>
              <a:spcAft>
                <a:spcPts val="0"/>
              </a:spcAft>
              <a:buClrTx/>
              <a:buSzTx/>
              <a:buFontTx/>
              <a:buNone/>
              <a:tabLst/>
              <a:defRPr/>
            </a:pPr>
            <a:r>
              <a:rPr lang="en-US" b="1" baseline="0" dirty="0" smtClean="0"/>
              <a:t>Like a physical theory </a:t>
            </a:r>
            <a:r>
              <a:rPr lang="mr-IN" b="1" baseline="0" dirty="0" smtClean="0"/>
              <a:t>–</a:t>
            </a:r>
            <a:r>
              <a:rPr lang="en-US" b="1" baseline="0" dirty="0" smtClean="0"/>
              <a:t> electrons an protons are the fundamental units interacting via the electromagnetic force, we need an analogy in </a:t>
            </a:r>
            <a:r>
              <a:rPr lang="en-US" b="1" baseline="0" dirty="0" err="1" smtClean="0"/>
              <a:t>ecolgoy</a:t>
            </a:r>
            <a:endParaRPr lang="en-US" b="1"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1" baseline="0" dirty="0" smtClean="0"/>
              <a:t>Units=indiv; process=demog</a:t>
            </a:r>
          </a:p>
          <a:p>
            <a:pPr marL="0" marR="0" indent="0" algn="l" defTabSz="457200" rtl="0" eaLnBrk="1" fontAlgn="auto" latinLnBrk="0" hangingPunct="1">
              <a:lnSpc>
                <a:spcPct val="100000"/>
              </a:lnSpc>
              <a:spcBef>
                <a:spcPts val="0"/>
              </a:spcBef>
              <a:spcAft>
                <a:spcPts val="0"/>
              </a:spcAft>
              <a:buClrTx/>
              <a:buSzTx/>
              <a:buFontTx/>
              <a:buNone/>
              <a:tabLst/>
              <a:defRPr/>
            </a:pPr>
            <a:r>
              <a:rPr lang="en-US" b="1" baseline="0" dirty="0" smtClean="0"/>
              <a:t>Species don’t respond to climate, individuals respond to weather.</a:t>
            </a:r>
          </a:p>
          <a:p>
            <a:pPr marL="0" marR="0" indent="0" algn="l" defTabSz="457200" rtl="0" eaLnBrk="1" fontAlgn="auto" latinLnBrk="0" hangingPunct="1">
              <a:lnSpc>
                <a:spcPct val="100000"/>
              </a:lnSpc>
              <a:spcBef>
                <a:spcPts val="0"/>
              </a:spcBef>
              <a:spcAft>
                <a:spcPts val="0"/>
              </a:spcAft>
              <a:buClrTx/>
              <a:buSzTx/>
              <a:buFontTx/>
              <a:buNone/>
              <a:tabLst/>
              <a:defRPr/>
            </a:pPr>
            <a:r>
              <a:rPr lang="en-US" b="1" baseline="0" dirty="0" smtClean="0"/>
              <a:t>They respond by surviving, growing and reproducing</a:t>
            </a:r>
          </a:p>
          <a:p>
            <a:pPr marL="0" marR="0" indent="0" algn="l" defTabSz="457200" rtl="0" eaLnBrk="1" fontAlgn="auto" latinLnBrk="0" hangingPunct="1">
              <a:lnSpc>
                <a:spcPct val="100000"/>
              </a:lnSpc>
              <a:spcBef>
                <a:spcPts val="0"/>
              </a:spcBef>
              <a:spcAft>
                <a:spcPts val="0"/>
              </a:spcAft>
              <a:buClrTx/>
              <a:buSzTx/>
              <a:buFontTx/>
              <a:buNone/>
              <a:tabLst/>
              <a:defRPr/>
            </a:pPr>
            <a:endParaRPr lang="en-US" b="1"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1" baseline="0" dirty="0" smtClean="0"/>
              <a:t>Disturbance – </a:t>
            </a:r>
            <a:r>
              <a:rPr lang="en-US" b="1" baseline="0" dirty="0" err="1" smtClean="0"/>
              <a:t>indiv</a:t>
            </a:r>
            <a:r>
              <a:rPr lang="en-US" b="1" baseline="0" dirty="0" smtClean="0"/>
              <a:t> die due to a fire</a:t>
            </a:r>
          </a:p>
          <a:p>
            <a:pPr marL="0" marR="0" indent="0" algn="l" defTabSz="457200" rtl="0" eaLnBrk="1" fontAlgn="auto" latinLnBrk="0" hangingPunct="1">
              <a:lnSpc>
                <a:spcPct val="100000"/>
              </a:lnSpc>
              <a:spcBef>
                <a:spcPts val="0"/>
              </a:spcBef>
              <a:spcAft>
                <a:spcPts val="0"/>
              </a:spcAft>
              <a:buClrTx/>
              <a:buSzTx/>
              <a:buFontTx/>
              <a:buNone/>
              <a:tabLst/>
              <a:defRPr/>
            </a:pPr>
            <a:endParaRPr lang="en-US" b="1" baseline="0" dirty="0" smtClean="0"/>
          </a:p>
        </p:txBody>
      </p:sp>
      <p:sp>
        <p:nvSpPr>
          <p:cNvPr id="4" name="Slide Number Placeholder 3"/>
          <p:cNvSpPr>
            <a:spLocks noGrp="1"/>
          </p:cNvSpPr>
          <p:nvPr>
            <p:ph type="sldNum" sz="quarter" idx="10"/>
          </p:nvPr>
        </p:nvSpPr>
        <p:spPr/>
        <p:txBody>
          <a:bodyPr/>
          <a:lstStyle/>
          <a:p>
            <a:fld id="{5A084C09-802B-AA4D-A149-B4B9A2038697}" type="slidenum">
              <a:rPr lang="en-US" smtClean="0"/>
              <a:t>24</a:t>
            </a:fld>
            <a:endParaRPr lang="en-US" dirty="0"/>
          </a:p>
        </p:txBody>
      </p:sp>
    </p:spTree>
    <p:extLst>
      <p:ext uri="{BB962C8B-B14F-4D97-AF65-F5344CB8AC3E}">
        <p14:creationId xmlns:p14="http://schemas.microsoft.com/office/powerpoint/2010/main" val="3450171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1" baseline="0" dirty="0" smtClean="0"/>
              <a:t>My </a:t>
            </a:r>
            <a:r>
              <a:rPr lang="en-US" b="1" baseline="0" dirty="0" err="1" smtClean="0"/>
              <a:t>researc</a:t>
            </a:r>
            <a:r>
              <a:rPr lang="en-US" b="1" baseline="0" dirty="0" smtClean="0"/>
              <a:t>: some primary drivers</a:t>
            </a:r>
          </a:p>
          <a:p>
            <a:pPr marL="0" marR="0" indent="0" algn="l" defTabSz="457200" rtl="0" eaLnBrk="1" fontAlgn="auto" latinLnBrk="0" hangingPunct="1">
              <a:lnSpc>
                <a:spcPct val="100000"/>
              </a:lnSpc>
              <a:spcBef>
                <a:spcPts val="0"/>
              </a:spcBef>
              <a:spcAft>
                <a:spcPts val="0"/>
              </a:spcAft>
              <a:buClrTx/>
              <a:buSzTx/>
              <a:buFontTx/>
              <a:buNone/>
              <a:tabLst/>
              <a:defRPr/>
            </a:pPr>
            <a:r>
              <a:rPr lang="en-US" b="1" baseline="0" dirty="0" smtClean="0"/>
              <a:t>Traits kind </a:t>
            </a:r>
            <a:r>
              <a:rPr lang="en-US" b="1" baseline="0" dirty="0" err="1" smtClean="0"/>
              <a:t>fo</a:t>
            </a:r>
            <a:r>
              <a:rPr lang="en-US" b="1" baseline="0" dirty="0" smtClean="0"/>
              <a:t> count because they’re a shortcut </a:t>
            </a:r>
            <a:r>
              <a:rPr lang="mr-IN" b="1" baseline="0" dirty="0" smtClean="0"/>
              <a:t>–</a:t>
            </a:r>
            <a:r>
              <a:rPr lang="en-US" b="1" baseline="0" dirty="0" smtClean="0"/>
              <a:t> honorary member </a:t>
            </a:r>
          </a:p>
          <a:p>
            <a:pPr marL="0" marR="0" indent="0" algn="l" defTabSz="457200" rtl="0" eaLnBrk="1" fontAlgn="auto" latinLnBrk="0" hangingPunct="1">
              <a:lnSpc>
                <a:spcPct val="100000"/>
              </a:lnSpc>
              <a:spcBef>
                <a:spcPts val="0"/>
              </a:spcBef>
              <a:spcAft>
                <a:spcPts val="0"/>
              </a:spcAft>
              <a:buClrTx/>
              <a:buSzTx/>
              <a:buFontTx/>
              <a:buNone/>
              <a:tabLst/>
              <a:defRPr/>
            </a:pPr>
            <a:r>
              <a:rPr lang="en-US" b="1" baseline="0" dirty="0" smtClean="0"/>
              <a:t>to emergent properties </a:t>
            </a:r>
          </a:p>
        </p:txBody>
      </p:sp>
      <p:sp>
        <p:nvSpPr>
          <p:cNvPr id="4" name="Slide Number Placeholder 3"/>
          <p:cNvSpPr>
            <a:spLocks noGrp="1"/>
          </p:cNvSpPr>
          <p:nvPr>
            <p:ph type="sldNum" sz="quarter" idx="10"/>
          </p:nvPr>
        </p:nvSpPr>
        <p:spPr/>
        <p:txBody>
          <a:bodyPr/>
          <a:lstStyle/>
          <a:p>
            <a:fld id="{5A084C09-802B-AA4D-A149-B4B9A2038697}" type="slidenum">
              <a:rPr lang="en-US" smtClean="0"/>
              <a:t>25</a:t>
            </a:fld>
            <a:endParaRPr lang="en-US" dirty="0"/>
          </a:p>
        </p:txBody>
      </p:sp>
    </p:spTree>
    <p:extLst>
      <p:ext uri="{BB962C8B-B14F-4D97-AF65-F5344CB8AC3E}">
        <p14:creationId xmlns:p14="http://schemas.microsoft.com/office/powerpoint/2010/main" val="17959950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371600"/>
            <a:ext cx="7848600" cy="1927225"/>
          </a:xfrm>
        </p:spPr>
        <p:txBody>
          <a:bodyPr anchor="b">
            <a:noAutofit/>
          </a:bodyPr>
          <a:lstStyle>
            <a:lvl1pPr>
              <a:defRPr sz="5400" cap="all" baseline="0"/>
            </a:lvl1pPr>
          </a:lstStyle>
          <a:p>
            <a:r>
              <a:rPr lang="en-US" smtClean="0"/>
              <a:t>Click to edit Master title style</a:t>
            </a:r>
            <a:endParaRPr lang="en-US" dirty="0"/>
          </a:p>
        </p:txBody>
      </p:sp>
      <p:sp>
        <p:nvSpPr>
          <p:cNvPr id="3" name="Subtitle 2"/>
          <p:cNvSpPr>
            <a:spLocks noGrp="1"/>
          </p:cNvSpPr>
          <p:nvPr>
            <p:ph type="subTitle" idx="1"/>
          </p:nvPr>
        </p:nvSpPr>
        <p:spPr>
          <a:xfrm>
            <a:off x="685800" y="3505200"/>
            <a:ext cx="6400800" cy="1752600"/>
          </a:xfrm>
        </p:spPr>
        <p:txBody>
          <a:bodyPr/>
          <a:lstStyle>
            <a:lvl1pPr marL="0" indent="0" algn="l">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C8A432C8-69A7-458B-9684-2BFA64B31948}" type="datetime2">
              <a:rPr lang="en-US" smtClean="0"/>
              <a:t>Thursday, April 26, 2018</a:t>
            </a:fld>
            <a:endParaRPr lang="en-US" dirty="0"/>
          </a:p>
        </p:txBody>
      </p:sp>
      <p:sp>
        <p:nvSpPr>
          <p:cNvPr id="5" name="Footer Placeholder 4"/>
          <p:cNvSpPr>
            <a:spLocks noGrp="1"/>
          </p:cNvSpPr>
          <p:nvPr>
            <p:ph type="ftr" sz="quarter" idx="11"/>
          </p:nvPr>
        </p:nvSpPr>
        <p:spPr/>
        <p:txBody>
          <a:bodyPr/>
          <a:lstStyle/>
          <a:p>
            <a:pPr algn="r"/>
            <a:endParaRPr lang="en-US" dirty="0"/>
          </a:p>
        </p:txBody>
      </p:sp>
      <p:sp>
        <p:nvSpPr>
          <p:cNvPr id="6" name="Slide Number Placeholder 5"/>
          <p:cNvSpPr>
            <a:spLocks noGrp="1"/>
          </p:cNvSpPr>
          <p:nvPr>
            <p:ph type="sldNum" sz="quarter" idx="12"/>
          </p:nvPr>
        </p:nvSpPr>
        <p:spPr/>
        <p:txBody>
          <a:bodyPr/>
          <a:lstStyle/>
          <a:p>
            <a:fld id="{0CFEC368-1D7A-4F81-ABF6-AE0E36BAF64C}" type="slidenum">
              <a:rPr lang="en-US" smtClean="0"/>
              <a:pPr/>
              <a:t>‹#›</a:t>
            </a:fld>
            <a:endParaRPr lang="en-US" dirty="0"/>
          </a:p>
        </p:txBody>
      </p:sp>
      <p:cxnSp>
        <p:nvCxnSpPr>
          <p:cNvPr id="8" name="Straight Connector 7"/>
          <p:cNvCxnSpPr/>
          <p:nvPr/>
        </p:nvCxnSpPr>
        <p:spPr>
          <a:xfrm>
            <a:off x="685800" y="3398520"/>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CC057FC-95B6-4D89-AFDA-ABA33EE921E5}" type="datetime2">
              <a:rPr lang="en-US" smtClean="0"/>
              <a:t>Thursday, April 26, 2018</a:t>
            </a:fld>
            <a:endParaRPr lang="en-US" dirty="0"/>
          </a:p>
        </p:txBody>
      </p:sp>
      <p:sp>
        <p:nvSpPr>
          <p:cNvPr id="5" name="Footer Placeholder 4"/>
          <p:cNvSpPr>
            <a:spLocks noGrp="1"/>
          </p:cNvSpPr>
          <p:nvPr>
            <p:ph type="ftr" sz="quarter" idx="11"/>
          </p:nvPr>
        </p:nvSpPr>
        <p:spPr/>
        <p:txBody>
          <a:bodyPr/>
          <a:lstStyle/>
          <a:p>
            <a:pPr algn="r"/>
            <a:endParaRPr lang="en-US" dirty="0"/>
          </a:p>
        </p:txBody>
      </p:sp>
      <p:sp>
        <p:nvSpPr>
          <p:cNvPr id="6" name="Slide Number Placeholder 5"/>
          <p:cNvSpPr>
            <a:spLocks noGrp="1"/>
          </p:cNvSpPr>
          <p:nvPr>
            <p:ph type="sldNum" sz="quarter" idx="12"/>
          </p:nvPr>
        </p:nvSpPr>
        <p:spPr/>
        <p:txBody>
          <a:bodyPr/>
          <a:lstStyle/>
          <a:p>
            <a:fld id="{0CFEC368-1D7A-4F81-ABF6-AE0E36BAF64C}"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609600"/>
            <a:ext cx="2057400" cy="5867400"/>
          </a:xfrm>
        </p:spPr>
        <p:txBody>
          <a:bodyPr vert="eaVert" anchor="b"/>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609600"/>
            <a:ext cx="6019800" cy="5867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C4549AC-EB31-477F-92A9-B1988E232878}" type="datetime2">
              <a:rPr lang="en-US" smtClean="0"/>
              <a:t>Thursday, April 26, 2018</a:t>
            </a:fld>
            <a:endParaRPr lang="en-US" dirty="0"/>
          </a:p>
        </p:txBody>
      </p:sp>
      <p:sp>
        <p:nvSpPr>
          <p:cNvPr id="5" name="Footer Placeholder 4"/>
          <p:cNvSpPr>
            <a:spLocks noGrp="1"/>
          </p:cNvSpPr>
          <p:nvPr>
            <p:ph type="ftr" sz="quarter" idx="11"/>
          </p:nvPr>
        </p:nvSpPr>
        <p:spPr/>
        <p:txBody>
          <a:bodyPr/>
          <a:lstStyle/>
          <a:p>
            <a:pPr algn="r"/>
            <a:endParaRPr lang="en-US" dirty="0"/>
          </a:p>
        </p:txBody>
      </p:sp>
      <p:sp>
        <p:nvSpPr>
          <p:cNvPr id="6" name="Slide Number Placeholder 5"/>
          <p:cNvSpPr>
            <a:spLocks noGrp="1"/>
          </p:cNvSpPr>
          <p:nvPr>
            <p:ph type="sldNum" sz="quarter" idx="12"/>
          </p:nvPr>
        </p:nvSpPr>
        <p:spPr/>
        <p:txBody>
          <a:bodyPr/>
          <a:lstStyle/>
          <a:p>
            <a:fld id="{0CFEC368-1D7A-4F81-ABF6-AE0E36BAF64C}"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396A3A3-94A6-4E5B-AF39-173ACA3E61CC}" type="datetime2">
              <a:rPr lang="en-US" smtClean="0"/>
              <a:t>Thursday, April 26, 2018</a:t>
            </a:fld>
            <a:endParaRPr lang="en-US" dirty="0"/>
          </a:p>
        </p:txBody>
      </p:sp>
      <p:sp>
        <p:nvSpPr>
          <p:cNvPr id="5" name="Footer Placeholder 4"/>
          <p:cNvSpPr>
            <a:spLocks noGrp="1"/>
          </p:cNvSpPr>
          <p:nvPr>
            <p:ph type="ftr" sz="quarter" idx="11"/>
          </p:nvPr>
        </p:nvSpPr>
        <p:spPr/>
        <p:txBody>
          <a:bodyPr/>
          <a:lstStyle/>
          <a:p>
            <a:pPr algn="r"/>
            <a:endParaRPr lang="en-US" dirty="0"/>
          </a:p>
        </p:txBody>
      </p:sp>
      <p:sp>
        <p:nvSpPr>
          <p:cNvPr id="6" name="Slide Number Placeholder 5"/>
          <p:cNvSpPr>
            <a:spLocks noGrp="1"/>
          </p:cNvSpPr>
          <p:nvPr>
            <p:ph type="sldNum" sz="quarter" idx="12"/>
          </p:nvPr>
        </p:nvSpPr>
        <p:spPr/>
        <p:txBody>
          <a:bodyPr/>
          <a:lstStyle/>
          <a:p>
            <a:fld id="{0CFEC368-1D7A-4F81-ABF6-AE0E36BAF64C}"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2362200"/>
            <a:ext cx="7772400" cy="2200275"/>
          </a:xfrm>
        </p:spPr>
        <p:txBody>
          <a:bodyPr anchor="b">
            <a:normAutofit/>
          </a:bodyPr>
          <a:lstStyle>
            <a:lvl1pPr algn="l">
              <a:defRPr sz="48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722313" y="4626864"/>
            <a:ext cx="7772400" cy="1500187"/>
          </a:xfrm>
        </p:spPr>
        <p:txBody>
          <a:bodyPr anchor="t">
            <a:normAutofit/>
          </a:bodyPr>
          <a:lstStyle>
            <a:lvl1pPr marL="0" indent="0">
              <a:buNone/>
              <a:defRPr sz="24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933D019-A32C-4EAD-B8E6-DBDA699692FD}" type="datetime2">
              <a:rPr lang="en-US" smtClean="0"/>
              <a:t>Thursday, April 26, 2018</a:t>
            </a:fld>
            <a:endParaRPr lang="en-US" dirty="0"/>
          </a:p>
        </p:txBody>
      </p:sp>
      <p:sp>
        <p:nvSpPr>
          <p:cNvPr id="5" name="Footer Placeholder 4"/>
          <p:cNvSpPr>
            <a:spLocks noGrp="1"/>
          </p:cNvSpPr>
          <p:nvPr>
            <p:ph type="ftr" sz="quarter" idx="11"/>
          </p:nvPr>
        </p:nvSpPr>
        <p:spPr/>
        <p:txBody>
          <a:bodyPr/>
          <a:lstStyle/>
          <a:p>
            <a:pPr algn="r"/>
            <a:endParaRPr lang="en-US" dirty="0"/>
          </a:p>
        </p:txBody>
      </p:sp>
      <p:sp>
        <p:nvSpPr>
          <p:cNvPr id="6" name="Slide Number Placeholder 5"/>
          <p:cNvSpPr>
            <a:spLocks noGrp="1"/>
          </p:cNvSpPr>
          <p:nvPr>
            <p:ph type="sldNum" sz="quarter" idx="12"/>
          </p:nvPr>
        </p:nvSpPr>
        <p:spPr/>
        <p:txBody>
          <a:bodyPr/>
          <a:lstStyle/>
          <a:p>
            <a:fld id="{0CFEC368-1D7A-4F81-ABF6-AE0E36BAF64C}" type="slidenum">
              <a:rPr lang="en-US" smtClean="0"/>
              <a:pPr/>
              <a:t>‹#›</a:t>
            </a:fld>
            <a:endParaRPr lang="en-US" dirty="0"/>
          </a:p>
        </p:txBody>
      </p:sp>
      <p:cxnSp>
        <p:nvCxnSpPr>
          <p:cNvPr id="7" name="Straight Connector 6"/>
          <p:cNvCxnSpPr/>
          <p:nvPr/>
        </p:nvCxnSpPr>
        <p:spPr>
          <a:xfrm>
            <a:off x="731520" y="4599432"/>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CCEBA98F-560C-4997-81C4-81D4D9187EAB}" type="datetime2">
              <a:rPr lang="en-US" smtClean="0"/>
              <a:t>Thursday, April 26, 2018</a:t>
            </a:fld>
            <a:endParaRPr lang="en-US" dirty="0"/>
          </a:p>
        </p:txBody>
      </p:sp>
      <p:sp>
        <p:nvSpPr>
          <p:cNvPr id="6" name="Footer Placeholder 5"/>
          <p:cNvSpPr>
            <a:spLocks noGrp="1"/>
          </p:cNvSpPr>
          <p:nvPr>
            <p:ph type="ftr" sz="quarter" idx="11"/>
          </p:nvPr>
        </p:nvSpPr>
        <p:spPr/>
        <p:txBody>
          <a:bodyPr/>
          <a:lstStyle/>
          <a:p>
            <a:pPr algn="r"/>
            <a:endParaRPr lang="en-US" dirty="0"/>
          </a:p>
        </p:txBody>
      </p:sp>
      <p:sp>
        <p:nvSpPr>
          <p:cNvPr id="7" name="Slide Number Placeholder 6"/>
          <p:cNvSpPr>
            <a:spLocks noGrp="1"/>
          </p:cNvSpPr>
          <p:nvPr>
            <p:ph type="sldNum" sz="quarter" idx="12"/>
          </p:nvPr>
        </p:nvSpPr>
        <p:spPr/>
        <p:txBody>
          <a:bodyPr/>
          <a:lstStyle/>
          <a:p>
            <a:fld id="{0CFEC368-1D7A-4F81-ABF6-AE0E36BAF64C}" type="slidenum">
              <a:rPr lang="en-US" smtClean="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45720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75488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75488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150972B2-CA5C-437D-87D0-8081271A9E4B}" type="datetime2">
              <a:rPr lang="en-US" smtClean="0"/>
              <a:t>Thursday, April 26, 2018</a:t>
            </a:fld>
            <a:endParaRPr lang="en-US" dirty="0"/>
          </a:p>
        </p:txBody>
      </p:sp>
      <p:sp>
        <p:nvSpPr>
          <p:cNvPr id="8" name="Footer Placeholder 7"/>
          <p:cNvSpPr>
            <a:spLocks noGrp="1"/>
          </p:cNvSpPr>
          <p:nvPr>
            <p:ph type="ftr" sz="quarter" idx="11"/>
          </p:nvPr>
        </p:nvSpPr>
        <p:spPr/>
        <p:txBody>
          <a:bodyPr/>
          <a:lstStyle/>
          <a:p>
            <a:pPr algn="r"/>
            <a:endParaRPr lang="en-US" dirty="0"/>
          </a:p>
        </p:txBody>
      </p:sp>
      <p:sp>
        <p:nvSpPr>
          <p:cNvPr id="9" name="Slide Number Placeholder 8"/>
          <p:cNvSpPr>
            <a:spLocks noGrp="1"/>
          </p:cNvSpPr>
          <p:nvPr>
            <p:ph type="sldNum" sz="quarter" idx="12"/>
          </p:nvPr>
        </p:nvSpPr>
        <p:spPr/>
        <p:txBody>
          <a:bodyPr/>
          <a:lstStyle/>
          <a:p>
            <a:fld id="{0CFEC368-1D7A-4F81-ABF6-AE0E36BAF64C}" type="slidenum">
              <a:rPr lang="en-US" smtClean="0"/>
              <a:pPr/>
              <a:t>‹#›</a:t>
            </a:fld>
            <a:endParaRPr lang="en-US" dirty="0"/>
          </a:p>
        </p:txBody>
      </p:sp>
      <p:cxnSp>
        <p:nvCxnSpPr>
          <p:cNvPr id="11" name="Straight Connector 10"/>
          <p:cNvCxnSpPr/>
          <p:nvPr/>
        </p:nvCxnSpPr>
        <p:spPr>
          <a:xfrm rot="5400000">
            <a:off x="2217817" y="4045823"/>
            <a:ext cx="4709160" cy="79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79CD4847-11EF-4466-A8AD-85CDB7B49118}" type="datetime2">
              <a:rPr lang="en-US" smtClean="0"/>
              <a:t>Thursday, April 26, 2018</a:t>
            </a:fld>
            <a:endParaRPr lang="en-US" dirty="0"/>
          </a:p>
        </p:txBody>
      </p:sp>
      <p:sp>
        <p:nvSpPr>
          <p:cNvPr id="4" name="Footer Placeholder 3"/>
          <p:cNvSpPr>
            <a:spLocks noGrp="1"/>
          </p:cNvSpPr>
          <p:nvPr>
            <p:ph type="ftr" sz="quarter" idx="11"/>
          </p:nvPr>
        </p:nvSpPr>
        <p:spPr/>
        <p:txBody>
          <a:bodyPr/>
          <a:lstStyle/>
          <a:p>
            <a:pPr algn="r"/>
            <a:endParaRPr lang="en-US" dirty="0"/>
          </a:p>
        </p:txBody>
      </p:sp>
      <p:sp>
        <p:nvSpPr>
          <p:cNvPr id="5" name="Slide Number Placeholder 4"/>
          <p:cNvSpPr>
            <a:spLocks noGrp="1"/>
          </p:cNvSpPr>
          <p:nvPr>
            <p:ph type="sldNum" sz="quarter" idx="12"/>
          </p:nvPr>
        </p:nvSpPr>
        <p:spPr/>
        <p:txBody>
          <a:bodyPr/>
          <a:lstStyle/>
          <a:p>
            <a:fld id="{0CFEC368-1D7A-4F81-ABF6-AE0E36BAF64C}"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168457A-3AB9-4880-8A0C-9F8524491207}" type="datetime2">
              <a:rPr lang="en-US" smtClean="0"/>
              <a:t>Thursday, April 26, 2018</a:t>
            </a:fld>
            <a:endParaRPr lang="en-US" dirty="0"/>
          </a:p>
        </p:txBody>
      </p:sp>
      <p:sp>
        <p:nvSpPr>
          <p:cNvPr id="3" name="Footer Placeholder 2"/>
          <p:cNvSpPr>
            <a:spLocks noGrp="1"/>
          </p:cNvSpPr>
          <p:nvPr>
            <p:ph type="ftr" sz="quarter" idx="11"/>
          </p:nvPr>
        </p:nvSpPr>
        <p:spPr/>
        <p:txBody>
          <a:bodyPr/>
          <a:lstStyle/>
          <a:p>
            <a:pPr algn="r"/>
            <a:endParaRPr lang="en-US" dirty="0"/>
          </a:p>
        </p:txBody>
      </p:sp>
      <p:sp>
        <p:nvSpPr>
          <p:cNvPr id="4" name="Slide Number Placeholder 3"/>
          <p:cNvSpPr>
            <a:spLocks noGrp="1"/>
          </p:cNvSpPr>
          <p:nvPr>
            <p:ph type="sldNum" sz="quarter" idx="12"/>
          </p:nvPr>
        </p:nvSpPr>
        <p:spPr/>
        <p:txBody>
          <a:bodyPr/>
          <a:lstStyle/>
          <a:p>
            <a:fld id="{0CFEC368-1D7A-4F81-ABF6-AE0E36BAF64C}"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080"/>
            <a:ext cx="2139696" cy="1261872"/>
          </a:xfrm>
        </p:spPr>
        <p:txBody>
          <a:bodyPr anchor="b">
            <a:noAutofit/>
          </a:bodyPr>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2971800" y="792080"/>
            <a:ext cx="5715000" cy="55778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1" y="2130552"/>
            <a:ext cx="2139696" cy="424361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FE976D3-5B7F-4300-ABED-C91F1B2AE209}" type="datetime2">
              <a:rPr lang="en-US" smtClean="0"/>
              <a:t>Thursday, April 26, 2018</a:t>
            </a:fld>
            <a:endParaRPr lang="en-US" dirty="0"/>
          </a:p>
        </p:txBody>
      </p:sp>
      <p:sp>
        <p:nvSpPr>
          <p:cNvPr id="6" name="Footer Placeholder 5"/>
          <p:cNvSpPr>
            <a:spLocks noGrp="1"/>
          </p:cNvSpPr>
          <p:nvPr>
            <p:ph type="ftr" sz="quarter" idx="11"/>
          </p:nvPr>
        </p:nvSpPr>
        <p:spPr/>
        <p:txBody>
          <a:bodyPr/>
          <a:lstStyle/>
          <a:p>
            <a:pPr algn="r"/>
            <a:endParaRPr lang="en-US" dirty="0"/>
          </a:p>
        </p:txBody>
      </p:sp>
      <p:sp>
        <p:nvSpPr>
          <p:cNvPr id="7" name="Slide Number Placeholder 6"/>
          <p:cNvSpPr>
            <a:spLocks noGrp="1"/>
          </p:cNvSpPr>
          <p:nvPr>
            <p:ph type="sldNum" sz="quarter" idx="12"/>
          </p:nvPr>
        </p:nvSpPr>
        <p:spPr/>
        <p:txBody>
          <a:bodyPr/>
          <a:lstStyle/>
          <a:p>
            <a:fld id="{0CFEC368-1D7A-4F81-ABF6-AE0E36BAF64C}" type="slidenum">
              <a:rPr lang="en-US" smtClean="0"/>
              <a:pPr/>
              <a:t>‹#›</a:t>
            </a:fld>
            <a:endParaRPr lang="en-US" dirty="0"/>
          </a:p>
        </p:txBody>
      </p:sp>
      <p:cxnSp>
        <p:nvCxnSpPr>
          <p:cNvPr id="9" name="Straight Connector 8"/>
          <p:cNvCxnSpPr/>
          <p:nvPr/>
        </p:nvCxnSpPr>
        <p:spPr>
          <a:xfrm rot="5400000">
            <a:off x="-13116" y="3580206"/>
            <a:ext cx="557784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480"/>
            <a:ext cx="2142680" cy="1264920"/>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p:cNvSpPr>
          <p:nvPr>
            <p:ph type="pic" idx="1"/>
          </p:nvPr>
        </p:nvSpPr>
        <p:spPr>
          <a:xfrm>
            <a:off x="2858610" y="838201"/>
            <a:ext cx="5904390" cy="5500456"/>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Drag picture to placeholder or click icon to add</a:t>
            </a:r>
            <a:endParaRPr lang="en-US" dirty="0"/>
          </a:p>
        </p:txBody>
      </p:sp>
      <p:sp>
        <p:nvSpPr>
          <p:cNvPr id="4" name="Text Placeholder 3"/>
          <p:cNvSpPr>
            <a:spLocks noGrp="1"/>
          </p:cNvSpPr>
          <p:nvPr>
            <p:ph type="body" sz="half" idx="2"/>
          </p:nvPr>
        </p:nvSpPr>
        <p:spPr>
          <a:xfrm>
            <a:off x="457200" y="2133600"/>
            <a:ext cx="2139696" cy="424281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BDC1E59-17DD-41CE-97CA-624A472382D4}" type="datetime2">
              <a:rPr lang="en-US" smtClean="0"/>
              <a:t>Thursday, April 26, 2018</a:t>
            </a:fld>
            <a:endParaRPr lang="en-US" dirty="0"/>
          </a:p>
        </p:txBody>
      </p:sp>
      <p:sp>
        <p:nvSpPr>
          <p:cNvPr id="6" name="Footer Placeholder 5"/>
          <p:cNvSpPr>
            <a:spLocks noGrp="1"/>
          </p:cNvSpPr>
          <p:nvPr>
            <p:ph type="ftr" sz="quarter" idx="11"/>
          </p:nvPr>
        </p:nvSpPr>
        <p:spPr/>
        <p:txBody>
          <a:bodyPr/>
          <a:lstStyle/>
          <a:p>
            <a:pPr algn="r"/>
            <a:endParaRPr lang="en-US" dirty="0"/>
          </a:p>
        </p:txBody>
      </p:sp>
      <p:sp>
        <p:nvSpPr>
          <p:cNvPr id="7" name="Slide Number Placeholder 6"/>
          <p:cNvSpPr>
            <a:spLocks noGrp="1"/>
          </p:cNvSpPr>
          <p:nvPr>
            <p:ph type="sldNum" sz="quarter" idx="12"/>
          </p:nvPr>
        </p:nvSpPr>
        <p:spPr/>
        <p:txBody>
          <a:bodyPr/>
          <a:lstStyle/>
          <a:p>
            <a:fld id="{0CFEC368-1D7A-4F81-ABF6-AE0E36BAF64C}"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a:xfrm>
            <a:off x="0" y="220786"/>
            <a:ext cx="9144000" cy="2286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Placeholder 1"/>
          <p:cNvSpPr>
            <a:spLocks noGrp="1"/>
          </p:cNvSpPr>
          <p:nvPr>
            <p:ph type="title"/>
          </p:nvPr>
        </p:nvSpPr>
        <p:spPr>
          <a:xfrm>
            <a:off x="457200" y="533400"/>
            <a:ext cx="8229600" cy="99060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600200"/>
            <a:ext cx="8229600" cy="4876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Rectangle 6"/>
          <p:cNvSpPr/>
          <p:nvPr/>
        </p:nvSpPr>
        <p:spPr>
          <a:xfrm>
            <a:off x="0" y="0"/>
            <a:ext cx="9144000" cy="365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Date Placeholder 3"/>
          <p:cNvSpPr>
            <a:spLocks noGrp="1"/>
          </p:cNvSpPr>
          <p:nvPr>
            <p:ph type="dt" sz="half" idx="2"/>
          </p:nvPr>
        </p:nvSpPr>
        <p:spPr>
          <a:xfrm>
            <a:off x="457200" y="18288"/>
            <a:ext cx="2895600" cy="329184"/>
          </a:xfrm>
          <a:prstGeom prst="rect">
            <a:avLst/>
          </a:prstGeom>
        </p:spPr>
        <p:txBody>
          <a:bodyPr vert="horz" lIns="91440" tIns="45720" rIns="91440" bIns="45720" rtlCol="0" anchor="ctr"/>
          <a:lstStyle>
            <a:lvl1pPr algn="l">
              <a:defRPr sz="1200">
                <a:solidFill>
                  <a:srgbClr val="FFFFFF"/>
                </a:solidFill>
              </a:defRPr>
            </a:lvl1pPr>
          </a:lstStyle>
          <a:p>
            <a:fld id="{A80CB818-7379-467D-8E76-EF9D9074A26C}" type="datetime2">
              <a:rPr lang="en-US" smtClean="0"/>
              <a:t>Thursday, April 26, 2018</a:t>
            </a:fld>
            <a:endParaRPr lang="en-US" dirty="0"/>
          </a:p>
        </p:txBody>
      </p:sp>
      <p:sp>
        <p:nvSpPr>
          <p:cNvPr id="5" name="Footer Placeholder 4"/>
          <p:cNvSpPr>
            <a:spLocks noGrp="1"/>
          </p:cNvSpPr>
          <p:nvPr>
            <p:ph type="ftr" sz="quarter" idx="3"/>
          </p:nvPr>
        </p:nvSpPr>
        <p:spPr>
          <a:xfrm>
            <a:off x="3429000" y="18288"/>
            <a:ext cx="4114800" cy="329184"/>
          </a:xfrm>
          <a:prstGeom prst="rect">
            <a:avLst/>
          </a:prstGeom>
        </p:spPr>
        <p:txBody>
          <a:bodyPr vert="horz" lIns="91440" tIns="45720" rIns="91440" bIns="45720" rtlCol="0" anchor="ctr"/>
          <a:lstStyle>
            <a:lvl1pPr algn="ctr">
              <a:defRPr sz="1200">
                <a:solidFill>
                  <a:srgbClr val="FFFFFF"/>
                </a:solidFill>
              </a:defRPr>
            </a:lvl1pPr>
          </a:lstStyle>
          <a:p>
            <a:pPr algn="r"/>
            <a:endParaRPr lang="en-US" dirty="0"/>
          </a:p>
        </p:txBody>
      </p:sp>
      <p:sp>
        <p:nvSpPr>
          <p:cNvPr id="6" name="Slide Number Placeholder 5"/>
          <p:cNvSpPr>
            <a:spLocks noGrp="1"/>
          </p:cNvSpPr>
          <p:nvPr>
            <p:ph type="sldNum" sz="quarter" idx="4"/>
          </p:nvPr>
        </p:nvSpPr>
        <p:spPr>
          <a:xfrm>
            <a:off x="7620000" y="18288"/>
            <a:ext cx="1066800" cy="329184"/>
          </a:xfrm>
          <a:prstGeom prst="rect">
            <a:avLst/>
          </a:prstGeom>
        </p:spPr>
        <p:txBody>
          <a:bodyPr vert="horz" lIns="91440" tIns="45720" rIns="91440" bIns="45720" rtlCol="0" anchor="ctr"/>
          <a:lstStyle>
            <a:lvl1pPr algn="l">
              <a:defRPr sz="1400" b="1">
                <a:solidFill>
                  <a:srgbClr val="FFFFFF"/>
                </a:solidFill>
              </a:defRPr>
            </a:lvl1pPr>
          </a:lstStyle>
          <a:p>
            <a:fld id="{0CFEC368-1D7A-4F81-ABF6-AE0E36BAF64C}"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961" r:id="rId1"/>
    <p:sldLayoutId id="2147483962" r:id="rId2"/>
    <p:sldLayoutId id="2147483963" r:id="rId3"/>
    <p:sldLayoutId id="2147483964" r:id="rId4"/>
    <p:sldLayoutId id="2147483965" r:id="rId5"/>
    <p:sldLayoutId id="2147483966" r:id="rId6"/>
    <p:sldLayoutId id="2147483967" r:id="rId7"/>
    <p:sldLayoutId id="2147483968" r:id="rId8"/>
    <p:sldLayoutId id="2147483969" r:id="rId9"/>
    <p:sldLayoutId id="2147483970" r:id="rId10"/>
    <p:sldLayoutId id="2147483971" r:id="rId11"/>
  </p:sldLayoutIdLst>
  <p:hf sldNum="0" hdr="0" ftr="0" dt="0"/>
  <p:txStyles>
    <p:titleStyle>
      <a:lvl1pPr algn="l" defTabSz="914400" rtl="0" eaLnBrk="1" latinLnBrk="0" hangingPunct="1">
        <a:spcBef>
          <a:spcPct val="0"/>
        </a:spcBef>
        <a:buNone/>
        <a:defRPr sz="4000" kern="1200" spc="-100" baseline="0">
          <a:solidFill>
            <a:schemeClr val="tx2"/>
          </a:solidFill>
          <a:latin typeface="+mj-lt"/>
          <a:ea typeface="+mj-ea"/>
          <a:cs typeface="+mj-cs"/>
        </a:defRPr>
      </a:lvl1pPr>
    </p:titleStyle>
    <p:body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9.emf"/><Relationship Id="rId3"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12.emf"/><Relationship Id="rId4" Type="http://schemas.openxmlformats.org/officeDocument/2006/relationships/image" Target="../media/image13.emf"/><Relationship Id="rId5" Type="http://schemas.openxmlformats.org/officeDocument/2006/relationships/image" Target="../media/image14.emf"/><Relationship Id="rId6" Type="http://schemas.openxmlformats.org/officeDocument/2006/relationships/image" Target="../media/image15.emf"/><Relationship Id="rId1" Type="http://schemas.openxmlformats.org/officeDocument/2006/relationships/slideLayout" Target="../slideLayouts/slideLayout6.xml"/><Relationship Id="rId2" Type="http://schemas.openxmlformats.org/officeDocument/2006/relationships/image" Target="../media/image11.em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1.emf"/><Relationship Id="rId3" Type="http://schemas.openxmlformats.org/officeDocument/2006/relationships/image" Target="../media/image16.emf"/></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3.xml"/><Relationship Id="rId4" Type="http://schemas.openxmlformats.org/officeDocument/2006/relationships/image" Target="../media/image18.png"/><Relationship Id="rId5" Type="http://schemas.openxmlformats.org/officeDocument/2006/relationships/oleObject" Target="../embeddings/oleObject1.bin"/><Relationship Id="rId6" Type="http://schemas.openxmlformats.org/officeDocument/2006/relationships/image" Target="../media/image17.emf"/><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0.jpg"/><Relationship Id="rId4" Type="http://schemas.openxmlformats.org/officeDocument/2006/relationships/image" Target="../media/image21.emf"/><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19.png"/><Relationship Id="rId5" Type="http://schemas.openxmlformats.org/officeDocument/2006/relationships/image" Target="../media/image21.emf"/><Relationship Id="rId6" Type="http://schemas.openxmlformats.org/officeDocument/2006/relationships/image" Target="../media/image23.png"/><Relationship Id="rId1" Type="http://schemas.openxmlformats.org/officeDocument/2006/relationships/slideLayout" Target="../slideLayouts/slideLayout6.xml"/><Relationship Id="rId2" Type="http://schemas.openxmlformats.org/officeDocument/2006/relationships/notesSlide" Target="../notesSlides/notesSlide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 Id="rId3" Type="http://schemas.openxmlformats.org/officeDocument/2006/relationships/image" Target="../media/image2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28.png"/></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0.png"/><Relationship Id="rId5" Type="http://schemas.openxmlformats.org/officeDocument/2006/relationships/image" Target="../media/image31.png"/><Relationship Id="rId6" Type="http://schemas.openxmlformats.org/officeDocument/2006/relationships/image" Target="../media/image19.png"/><Relationship Id="rId7" Type="http://schemas.openxmlformats.org/officeDocument/2006/relationships/image" Target="../media/image32.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27.xml.rels><?xml version="1.0" encoding="UTF-8" standalone="yes"?>
<Relationships xmlns="http://schemas.openxmlformats.org/package/2006/relationships"><Relationship Id="rId3" Type="http://schemas.openxmlformats.org/officeDocument/2006/relationships/image" Target="../media/image33.jpg"/><Relationship Id="rId4" Type="http://schemas.openxmlformats.org/officeDocument/2006/relationships/image" Target="../media/image34.gif"/><Relationship Id="rId5" Type="http://schemas.openxmlformats.org/officeDocument/2006/relationships/image" Target="../media/image35.png"/><Relationship Id="rId6" Type="http://schemas.openxmlformats.org/officeDocument/2006/relationships/image" Target="../media/image36.jpe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4" Type="http://schemas.openxmlformats.org/officeDocument/2006/relationships/image" Target="../media/image38.jpg"/><Relationship Id="rId5" Type="http://schemas.openxmlformats.org/officeDocument/2006/relationships/image" Target="../media/image33.jp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29.xml.rels><?xml version="1.0" encoding="UTF-8" standalone="yes"?>
<Relationships xmlns="http://schemas.openxmlformats.org/package/2006/relationships"><Relationship Id="rId3" Type="http://schemas.openxmlformats.org/officeDocument/2006/relationships/image" Target="../media/image33.jpg"/><Relationship Id="rId4" Type="http://schemas.openxmlformats.org/officeDocument/2006/relationships/image" Target="../media/image36.jpeg"/><Relationship Id="rId5" Type="http://schemas.openxmlformats.org/officeDocument/2006/relationships/image" Target="../media/image39.jpe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image" Target="../media/image38.jp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4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2.png"/></Relationships>
</file>

<file path=ppt/slides/_rels/slide36.xml.rels><?xml version="1.0" encoding="UTF-8" standalone="yes"?>
<Relationships xmlns="http://schemas.openxmlformats.org/package/2006/relationships"><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image" Target="../media/image33.jpg"/><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37.xml.rels><?xml version="1.0" encoding="UTF-8" standalone="yes"?>
<Relationships xmlns="http://schemas.openxmlformats.org/package/2006/relationships"><Relationship Id="rId3" Type="http://schemas.openxmlformats.org/officeDocument/2006/relationships/image" Target="../media/image45.png"/><Relationship Id="rId4" Type="http://schemas.openxmlformats.org/officeDocument/2006/relationships/image" Target="../media/image33.jpg"/><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38.xml.rels><?xml version="1.0" encoding="UTF-8" standalone="yes"?>
<Relationships xmlns="http://schemas.openxmlformats.org/package/2006/relationships"><Relationship Id="rId3" Type="http://schemas.openxmlformats.org/officeDocument/2006/relationships/image" Target="../media/image33.jpg"/><Relationship Id="rId4" Type="http://schemas.openxmlformats.org/officeDocument/2006/relationships/image" Target="../media/image46.png"/><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39.xml.rels><?xml version="1.0" encoding="UTF-8" standalone="yes"?>
<Relationships xmlns="http://schemas.openxmlformats.org/package/2006/relationships"><Relationship Id="rId3" Type="http://schemas.openxmlformats.org/officeDocument/2006/relationships/image" Target="../media/image33.jpg"/><Relationship Id="rId4" Type="http://schemas.openxmlformats.org/officeDocument/2006/relationships/image" Target="../media/image47.png"/><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 Id="rId3"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image" Target="../media/image49.png"/><Relationship Id="rId4" Type="http://schemas.openxmlformats.org/officeDocument/2006/relationships/image" Target="../media/image50.emf"/><Relationship Id="rId5" Type="http://schemas.openxmlformats.org/officeDocument/2006/relationships/image" Target="../media/image51.emf"/><Relationship Id="rId1" Type="http://schemas.openxmlformats.org/officeDocument/2006/relationships/slideLayout" Target="../slideLayouts/slideLayout2.xml"/><Relationship Id="rId2" Type="http://schemas.openxmlformats.org/officeDocument/2006/relationships/image" Target="../media/image4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54.png"/></Relationships>
</file>

<file path=ppt/slides/_rels/slide45.xml.rels><?xml version="1.0" encoding="UTF-8" standalone="yes"?>
<Relationships xmlns="http://schemas.openxmlformats.org/package/2006/relationships"><Relationship Id="rId3" Type="http://schemas.openxmlformats.org/officeDocument/2006/relationships/image" Target="../media/image55.png"/><Relationship Id="rId4" Type="http://schemas.openxmlformats.org/officeDocument/2006/relationships/image" Target="../media/image56.png"/><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46.xml.rels><?xml version="1.0" encoding="UTF-8" standalone="yes"?>
<Relationships xmlns="http://schemas.openxmlformats.org/package/2006/relationships"><Relationship Id="rId3" Type="http://schemas.openxmlformats.org/officeDocument/2006/relationships/image" Target="../media/image57.emf"/><Relationship Id="rId4" Type="http://schemas.openxmlformats.org/officeDocument/2006/relationships/image" Target="../media/image58.emf"/><Relationship Id="rId5" Type="http://schemas.openxmlformats.org/officeDocument/2006/relationships/image" Target="../media/image59.png"/><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47.xml.rels><?xml version="1.0" encoding="UTF-8" standalone="yes"?>
<Relationships xmlns="http://schemas.openxmlformats.org/package/2006/relationships"><Relationship Id="rId3" Type="http://schemas.openxmlformats.org/officeDocument/2006/relationships/image" Target="../media/image61.png"/><Relationship Id="rId4" Type="http://schemas.openxmlformats.org/officeDocument/2006/relationships/image" Target="../media/image62.png"/><Relationship Id="rId5" Type="http://schemas.openxmlformats.org/officeDocument/2006/relationships/image" Target="../media/image59.png"/><Relationship Id="rId1" Type="http://schemas.openxmlformats.org/officeDocument/2006/relationships/slideLayout" Target="../slideLayouts/slideLayout2.xml"/><Relationship Id="rId2" Type="http://schemas.openxmlformats.org/officeDocument/2006/relationships/image" Target="../media/image60.png"/></Relationships>
</file>

<file path=ppt/slides/_rels/slide48.xml.rels><?xml version="1.0" encoding="UTF-8" standalone="yes"?>
<Relationships xmlns="http://schemas.openxmlformats.org/package/2006/relationships"><Relationship Id="rId3" Type="http://schemas.openxmlformats.org/officeDocument/2006/relationships/image" Target="../media/image33.jpg"/><Relationship Id="rId4" Type="http://schemas.openxmlformats.org/officeDocument/2006/relationships/image" Target="../media/image46.png"/><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5.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4.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Screen Shot 2012-01-12 at 10.44.58 AM.png"/>
          <p:cNvPicPr>
            <a:picLocks noChangeAspect="1"/>
          </p:cNvPicPr>
          <p:nvPr/>
        </p:nvPicPr>
        <p:blipFill>
          <a:blip r:embed="rId3"/>
          <a:stretch>
            <a:fillRect/>
          </a:stretch>
        </p:blipFill>
        <p:spPr>
          <a:xfrm>
            <a:off x="1411838" y="2270007"/>
            <a:ext cx="6449330" cy="4103196"/>
          </a:xfrm>
          <a:prstGeom prst="rect">
            <a:avLst/>
          </a:prstGeom>
        </p:spPr>
      </p:pic>
      <p:sp>
        <p:nvSpPr>
          <p:cNvPr id="6" name="Rectangle 5"/>
          <p:cNvSpPr/>
          <p:nvPr/>
        </p:nvSpPr>
        <p:spPr>
          <a:xfrm>
            <a:off x="7035537" y="6373203"/>
            <a:ext cx="1651263" cy="369332"/>
          </a:xfrm>
          <a:prstGeom prst="rect">
            <a:avLst/>
          </a:prstGeom>
        </p:spPr>
        <p:txBody>
          <a:bodyPr wrap="none">
            <a:spAutoFit/>
          </a:bodyPr>
          <a:lstStyle/>
          <a:p>
            <a:r>
              <a:rPr lang="en-US" dirty="0"/>
              <a:t>http://</a:t>
            </a:r>
            <a:r>
              <a:rPr lang="en-US" dirty="0" err="1"/>
              <a:t>xkcd.com</a:t>
            </a:r>
            <a:endParaRPr lang="en-US"/>
          </a:p>
        </p:txBody>
      </p:sp>
      <p:sp>
        <p:nvSpPr>
          <p:cNvPr id="8" name="Rectangle 7"/>
          <p:cNvSpPr/>
          <p:nvPr/>
        </p:nvSpPr>
        <p:spPr>
          <a:xfrm>
            <a:off x="6141623" y="3945928"/>
            <a:ext cx="1478377" cy="1002586"/>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extBox 1"/>
          <p:cNvSpPr txBox="1"/>
          <p:nvPr/>
        </p:nvSpPr>
        <p:spPr>
          <a:xfrm>
            <a:off x="1840854" y="971001"/>
            <a:ext cx="5900974" cy="1138773"/>
          </a:xfrm>
          <a:prstGeom prst="rect">
            <a:avLst/>
          </a:prstGeom>
          <a:noFill/>
        </p:spPr>
        <p:txBody>
          <a:bodyPr wrap="none" rtlCol="0">
            <a:spAutoFit/>
          </a:bodyPr>
          <a:lstStyle/>
          <a:p>
            <a:pPr algn="ctr"/>
            <a:r>
              <a:rPr lang="en-US" sz="3400" dirty="0" smtClean="0"/>
              <a:t>Forecasting,</a:t>
            </a:r>
          </a:p>
          <a:p>
            <a:pPr algn="ctr"/>
            <a:r>
              <a:rPr lang="en-US" sz="3400" dirty="0" smtClean="0"/>
              <a:t>Extrapolation and Uncertainty</a:t>
            </a:r>
            <a:endParaRPr lang="en-US" sz="3400" dirty="0"/>
          </a:p>
        </p:txBody>
      </p:sp>
    </p:spTree>
    <p:extLst>
      <p:ext uri="{BB962C8B-B14F-4D97-AF65-F5344CB8AC3E}">
        <p14:creationId xmlns:p14="http://schemas.microsoft.com/office/powerpoint/2010/main" val="10264456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can we do about it?</a:t>
            </a:r>
            <a:endParaRPr lang="en-US" dirty="0"/>
          </a:p>
        </p:txBody>
      </p:sp>
      <p:sp>
        <p:nvSpPr>
          <p:cNvPr id="3" name="Content Placeholder 2"/>
          <p:cNvSpPr>
            <a:spLocks noGrp="1"/>
          </p:cNvSpPr>
          <p:nvPr>
            <p:ph idx="1"/>
          </p:nvPr>
        </p:nvSpPr>
        <p:spPr/>
        <p:txBody>
          <a:bodyPr/>
          <a:lstStyle/>
          <a:p>
            <a:r>
              <a:rPr lang="en-US" dirty="0" smtClean="0"/>
              <a:t>Don’t do it</a:t>
            </a:r>
          </a:p>
          <a:p>
            <a:r>
              <a:rPr lang="en-US" dirty="0"/>
              <a:t>Get more data in the range you want to </a:t>
            </a:r>
            <a:r>
              <a:rPr lang="en-US" dirty="0" smtClean="0"/>
              <a:t>predict</a:t>
            </a:r>
          </a:p>
          <a:p>
            <a:r>
              <a:rPr lang="en-US" dirty="0" smtClean="0"/>
              <a:t>Cross validation </a:t>
            </a:r>
          </a:p>
          <a:p>
            <a:r>
              <a:rPr lang="en-US" dirty="0" smtClean="0"/>
              <a:t>Constrain it</a:t>
            </a:r>
          </a:p>
          <a:p>
            <a:r>
              <a:rPr lang="en-US" dirty="0" smtClean="0"/>
              <a:t>Make a heuristic argument that its ok</a:t>
            </a:r>
          </a:p>
          <a:p>
            <a:r>
              <a:rPr lang="en-US" b="1" dirty="0"/>
              <a:t>Make a mechanistic model</a:t>
            </a:r>
          </a:p>
          <a:p>
            <a:r>
              <a:rPr lang="en-US" b="1" dirty="0" smtClean="0"/>
              <a:t>Predict </a:t>
            </a:r>
            <a:r>
              <a:rPr lang="en-US" b="1" dirty="0" smtClean="0"/>
              <a:t>another emergent pattern to validate the extrapolation with a different type of </a:t>
            </a:r>
            <a:r>
              <a:rPr lang="en-US" b="1" dirty="0" smtClean="0"/>
              <a:t>data</a:t>
            </a:r>
            <a:endParaRPr lang="en-US" b="1" dirty="0" smtClean="0"/>
          </a:p>
        </p:txBody>
      </p:sp>
    </p:spTree>
    <p:extLst>
      <p:ext uri="{BB962C8B-B14F-4D97-AF65-F5344CB8AC3E}">
        <p14:creationId xmlns:p14="http://schemas.microsoft.com/office/powerpoint/2010/main" val="136372255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19835" y="2667000"/>
            <a:ext cx="5280212" cy="990600"/>
          </a:xfrm>
          <a:solidFill>
            <a:schemeClr val="accent2"/>
          </a:solidFill>
          <a:ln>
            <a:solidFill>
              <a:schemeClr val="tx1"/>
            </a:solidFill>
          </a:ln>
        </p:spPr>
        <p:txBody>
          <a:bodyPr/>
          <a:lstStyle/>
          <a:p>
            <a:r>
              <a:rPr lang="en-US" dirty="0"/>
              <a:t> </a:t>
            </a:r>
            <a:r>
              <a:rPr lang="en-US" dirty="0" smtClean="0"/>
              <a:t> Spatial Extrapolatio</a:t>
            </a:r>
            <a:r>
              <a:rPr lang="en-US" dirty="0"/>
              <a:t>n</a:t>
            </a:r>
          </a:p>
        </p:txBody>
      </p:sp>
    </p:spTree>
    <p:extLst>
      <p:ext uri="{BB962C8B-B14F-4D97-AF65-F5344CB8AC3E}">
        <p14:creationId xmlns:p14="http://schemas.microsoft.com/office/powerpoint/2010/main" val="86129614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temp.pdf"/>
          <p:cNvPicPr>
            <a:picLocks noChangeAspect="1"/>
          </p:cNvPicPr>
          <p:nvPr/>
        </p:nvPicPr>
        <p:blipFill rotWithShape="1">
          <a:blip r:embed="rId2">
            <a:extLst>
              <a:ext uri="{28A0092B-C50C-407E-A947-70E740481C1C}">
                <a14:useLocalDpi xmlns:a14="http://schemas.microsoft.com/office/drawing/2010/main"/>
              </a:ext>
            </a:extLst>
          </a:blip>
          <a:srcRect l="7943" r="45025"/>
          <a:stretch/>
        </p:blipFill>
        <p:spPr>
          <a:xfrm>
            <a:off x="1217142" y="1021895"/>
            <a:ext cx="4500006" cy="4465040"/>
          </a:xfrm>
          <a:prstGeom prst="rect">
            <a:avLst/>
          </a:prstGeom>
        </p:spPr>
      </p:pic>
      <p:sp>
        <p:nvSpPr>
          <p:cNvPr id="3" name="Title 1"/>
          <p:cNvSpPr txBox="1">
            <a:spLocks/>
          </p:cNvSpPr>
          <p:nvPr/>
        </p:nvSpPr>
        <p:spPr>
          <a:xfrm>
            <a:off x="457200" y="533400"/>
            <a:ext cx="8229600" cy="9906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US" smtClean="0"/>
              <a:t>Two cultures of SDMing</a:t>
            </a:r>
            <a:endParaRPr lang="en-US" dirty="0"/>
          </a:p>
        </p:txBody>
      </p:sp>
      <p:sp>
        <p:nvSpPr>
          <p:cNvPr id="2" name="Rectangle 1"/>
          <p:cNvSpPr/>
          <p:nvPr/>
        </p:nvSpPr>
        <p:spPr>
          <a:xfrm>
            <a:off x="6749803" y="2247745"/>
            <a:ext cx="365760" cy="365760"/>
          </a:xfrm>
          <a:prstGeom prst="rect">
            <a:avLst/>
          </a:prstGeom>
          <a:solidFill>
            <a:srgbClr val="FF6600"/>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sp>
        <p:nvSpPr>
          <p:cNvPr id="21" name="Rectangle 20"/>
          <p:cNvSpPr/>
          <p:nvPr/>
        </p:nvSpPr>
        <p:spPr>
          <a:xfrm>
            <a:off x="7115563" y="2247745"/>
            <a:ext cx="365760" cy="365760"/>
          </a:xfrm>
          <a:prstGeom prst="rect">
            <a:avLst/>
          </a:prstGeom>
          <a:solidFill>
            <a:srgbClr val="FF6600"/>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a:off x="7484338" y="2252450"/>
            <a:ext cx="365760" cy="365760"/>
          </a:xfrm>
          <a:prstGeom prst="rect">
            <a:avLst/>
          </a:prstGeom>
          <a:solidFill>
            <a:srgbClr val="FFFF00"/>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p:cNvSpPr/>
          <p:nvPr/>
        </p:nvSpPr>
        <p:spPr>
          <a:xfrm>
            <a:off x="7850097" y="2252450"/>
            <a:ext cx="365760" cy="365760"/>
          </a:xfrm>
          <a:prstGeom prst="rect">
            <a:avLst/>
          </a:prstGeom>
          <a:solidFill>
            <a:srgbClr val="008000"/>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p:cNvSpPr/>
          <p:nvPr/>
        </p:nvSpPr>
        <p:spPr>
          <a:xfrm>
            <a:off x="8215857" y="2252450"/>
            <a:ext cx="365760" cy="365760"/>
          </a:xfrm>
          <a:prstGeom prst="rect">
            <a:avLst/>
          </a:prstGeom>
          <a:solidFill>
            <a:srgbClr val="008000"/>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a:off x="6752818" y="2591928"/>
            <a:ext cx="365760" cy="365760"/>
          </a:xfrm>
          <a:prstGeom prst="rect">
            <a:avLst/>
          </a:prstGeom>
          <a:solidFill>
            <a:srgbClr val="FF0000"/>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p:cNvSpPr/>
          <p:nvPr/>
        </p:nvSpPr>
        <p:spPr>
          <a:xfrm>
            <a:off x="7118578" y="2595864"/>
            <a:ext cx="365760" cy="365760"/>
          </a:xfrm>
          <a:prstGeom prst="rect">
            <a:avLst/>
          </a:prstGeom>
          <a:solidFill>
            <a:srgbClr val="FF6600"/>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p:nvPr/>
        </p:nvSpPr>
        <p:spPr>
          <a:xfrm>
            <a:off x="7481323" y="2617853"/>
            <a:ext cx="365760" cy="365760"/>
          </a:xfrm>
          <a:prstGeom prst="rect">
            <a:avLst/>
          </a:prstGeom>
          <a:solidFill>
            <a:srgbClr val="FF6600"/>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ectangle 27"/>
          <p:cNvSpPr/>
          <p:nvPr/>
        </p:nvSpPr>
        <p:spPr>
          <a:xfrm>
            <a:off x="6749803" y="2961708"/>
            <a:ext cx="365760" cy="365760"/>
          </a:xfrm>
          <a:prstGeom prst="rect">
            <a:avLst/>
          </a:prstGeom>
          <a:solidFill>
            <a:srgbClr val="FF0000"/>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ectangle 28"/>
          <p:cNvSpPr/>
          <p:nvPr/>
        </p:nvSpPr>
        <p:spPr>
          <a:xfrm>
            <a:off x="6749803" y="3340796"/>
            <a:ext cx="365760" cy="365760"/>
          </a:xfrm>
          <a:prstGeom prst="rect">
            <a:avLst/>
          </a:prstGeom>
          <a:solidFill>
            <a:srgbClr val="FFFF00"/>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ectangle 29"/>
          <p:cNvSpPr/>
          <p:nvPr/>
        </p:nvSpPr>
        <p:spPr>
          <a:xfrm>
            <a:off x="7115563" y="2961708"/>
            <a:ext cx="365760" cy="365760"/>
          </a:xfrm>
          <a:prstGeom prst="rect">
            <a:avLst/>
          </a:prstGeom>
          <a:solidFill>
            <a:srgbClr val="FFFF00"/>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ectangle 30"/>
          <p:cNvSpPr/>
          <p:nvPr/>
        </p:nvSpPr>
        <p:spPr>
          <a:xfrm>
            <a:off x="7115563" y="3340796"/>
            <a:ext cx="365760" cy="365760"/>
          </a:xfrm>
          <a:prstGeom prst="rect">
            <a:avLst/>
          </a:prstGeom>
          <a:solidFill>
            <a:srgbClr val="FF6600"/>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ectangle 31"/>
          <p:cNvSpPr/>
          <p:nvPr/>
        </p:nvSpPr>
        <p:spPr>
          <a:xfrm>
            <a:off x="7481323" y="2961708"/>
            <a:ext cx="365760" cy="365760"/>
          </a:xfrm>
          <a:prstGeom prst="rect">
            <a:avLst/>
          </a:prstGeom>
          <a:solidFill>
            <a:srgbClr val="008000"/>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Rectangle 32"/>
          <p:cNvSpPr/>
          <p:nvPr/>
        </p:nvSpPr>
        <p:spPr>
          <a:xfrm>
            <a:off x="7847083" y="2618210"/>
            <a:ext cx="365760" cy="365760"/>
          </a:xfrm>
          <a:prstGeom prst="rect">
            <a:avLst/>
          </a:prstGeom>
          <a:solidFill>
            <a:srgbClr val="FFFF00"/>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Rectangle 33"/>
          <p:cNvSpPr/>
          <p:nvPr/>
        </p:nvSpPr>
        <p:spPr>
          <a:xfrm>
            <a:off x="8215858" y="2618210"/>
            <a:ext cx="365760" cy="365760"/>
          </a:xfrm>
          <a:prstGeom prst="rect">
            <a:avLst/>
          </a:prstGeom>
          <a:solidFill>
            <a:srgbClr val="3366FF"/>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Rectangle 34"/>
          <p:cNvSpPr/>
          <p:nvPr/>
        </p:nvSpPr>
        <p:spPr>
          <a:xfrm>
            <a:off x="7847083" y="2961708"/>
            <a:ext cx="365760" cy="365760"/>
          </a:xfrm>
          <a:prstGeom prst="rect">
            <a:avLst/>
          </a:prstGeom>
          <a:solidFill>
            <a:srgbClr val="008000"/>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Rectangle 35"/>
          <p:cNvSpPr/>
          <p:nvPr/>
        </p:nvSpPr>
        <p:spPr>
          <a:xfrm>
            <a:off x="8215858" y="2961624"/>
            <a:ext cx="365760" cy="365760"/>
          </a:xfrm>
          <a:prstGeom prst="rect">
            <a:avLst/>
          </a:prstGeom>
          <a:solidFill>
            <a:srgbClr val="3366FF"/>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Rectangle 36"/>
          <p:cNvSpPr/>
          <p:nvPr/>
        </p:nvSpPr>
        <p:spPr>
          <a:xfrm>
            <a:off x="7481323" y="3327468"/>
            <a:ext cx="365760" cy="365760"/>
          </a:xfrm>
          <a:prstGeom prst="rect">
            <a:avLst/>
          </a:prstGeom>
          <a:solidFill>
            <a:srgbClr val="008000"/>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Rectangle 37"/>
          <p:cNvSpPr/>
          <p:nvPr/>
        </p:nvSpPr>
        <p:spPr>
          <a:xfrm>
            <a:off x="7850098" y="3314175"/>
            <a:ext cx="365760" cy="365760"/>
          </a:xfrm>
          <a:prstGeom prst="rect">
            <a:avLst/>
          </a:prstGeom>
          <a:solidFill>
            <a:srgbClr val="3366FF"/>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Rectangle 38"/>
          <p:cNvSpPr/>
          <p:nvPr/>
        </p:nvSpPr>
        <p:spPr>
          <a:xfrm>
            <a:off x="8215857" y="3327468"/>
            <a:ext cx="365760" cy="365760"/>
          </a:xfrm>
          <a:prstGeom prst="rect">
            <a:avLst/>
          </a:prstGeom>
          <a:solidFill>
            <a:srgbClr val="0000FF"/>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0" name="Picture 39" descr="Screen Shot 2013-01-31 at 11.11.05 AM.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985182" y="3919643"/>
            <a:ext cx="2905988" cy="1807000"/>
          </a:xfrm>
          <a:prstGeom prst="rect">
            <a:avLst/>
          </a:prstGeom>
        </p:spPr>
      </p:pic>
      <p:sp>
        <p:nvSpPr>
          <p:cNvPr id="41" name="TextBox 40"/>
          <p:cNvSpPr txBox="1"/>
          <p:nvPr/>
        </p:nvSpPr>
        <p:spPr>
          <a:xfrm>
            <a:off x="7092443" y="4851318"/>
            <a:ext cx="345733" cy="290943"/>
          </a:xfrm>
          <a:prstGeom prst="rect">
            <a:avLst/>
          </a:prstGeom>
          <a:noFill/>
          <a:ln w="47625">
            <a:solidFill>
              <a:schemeClr val="tx1"/>
            </a:solidFill>
          </a:ln>
        </p:spPr>
        <p:txBody>
          <a:bodyPr wrap="square" rtlCol="0">
            <a:spAutoFit/>
          </a:bodyPr>
          <a:lstStyle/>
          <a:p>
            <a:endParaRPr lang="en-US" dirty="0"/>
          </a:p>
        </p:txBody>
      </p:sp>
      <p:cxnSp>
        <p:nvCxnSpPr>
          <p:cNvPr id="42" name="Straight Connector 41"/>
          <p:cNvCxnSpPr/>
          <p:nvPr/>
        </p:nvCxnSpPr>
        <p:spPr>
          <a:xfrm flipH="1" flipV="1">
            <a:off x="6752818" y="3706556"/>
            <a:ext cx="362745" cy="1144762"/>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p:nvCxnSpPr>
        <p:spPr>
          <a:xfrm flipV="1">
            <a:off x="7438176" y="3693228"/>
            <a:ext cx="1143442" cy="115809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457201" y="5726643"/>
            <a:ext cx="5751987" cy="769441"/>
          </a:xfrm>
          <a:prstGeom prst="rect">
            <a:avLst/>
          </a:prstGeom>
          <a:solidFill>
            <a:schemeClr val="bg1">
              <a:lumMod val="65000"/>
            </a:schemeClr>
          </a:solidFill>
          <a:ln w="38100" cmpd="sng">
            <a:solidFill>
              <a:srgbClr val="FF6600"/>
            </a:solidFill>
          </a:ln>
        </p:spPr>
        <p:txBody>
          <a:bodyPr wrap="square" rtlCol="0">
            <a:spAutoFit/>
          </a:bodyPr>
          <a:lstStyle/>
          <a:p>
            <a:r>
              <a:rPr lang="en-US" sz="2200" dirty="0" smtClean="0"/>
              <a:t>Bumps attributed to environmental response actually arise in geographic space</a:t>
            </a:r>
            <a:endParaRPr lang="en-US" sz="2200" dirty="0"/>
          </a:p>
        </p:txBody>
      </p:sp>
      <p:sp>
        <p:nvSpPr>
          <p:cNvPr id="44" name="TextBox 43"/>
          <p:cNvSpPr txBox="1"/>
          <p:nvPr/>
        </p:nvSpPr>
        <p:spPr>
          <a:xfrm>
            <a:off x="26924" y="3183004"/>
            <a:ext cx="1707168" cy="461665"/>
          </a:xfrm>
          <a:prstGeom prst="rect">
            <a:avLst/>
          </a:prstGeom>
          <a:noFill/>
        </p:spPr>
        <p:txBody>
          <a:bodyPr wrap="none" rtlCol="0">
            <a:spAutoFit/>
            <a:scene3d>
              <a:camera prst="orthographicFront">
                <a:rot lat="0" lon="0" rev="5400000"/>
              </a:camera>
              <a:lightRig rig="threePt" dir="t"/>
            </a:scene3d>
          </a:bodyPr>
          <a:lstStyle/>
          <a:p>
            <a:r>
              <a:rPr lang="en-US" sz="2400" dirty="0" smtClean="0"/>
              <a:t>occurrence </a:t>
            </a:r>
            <a:endParaRPr lang="en-US" sz="2400" dirty="0"/>
          </a:p>
        </p:txBody>
      </p:sp>
    </p:spTree>
    <p:extLst>
      <p:ext uri="{BB962C8B-B14F-4D97-AF65-F5344CB8AC3E}">
        <p14:creationId xmlns:p14="http://schemas.microsoft.com/office/powerpoint/2010/main" val="19044808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6"/>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7"/>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8"/>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9"/>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3"/>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1" grpId="0" animBg="1"/>
      <p:bldP spid="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1144"/>
            <a:ext cx="8229600" cy="990600"/>
          </a:xfrm>
        </p:spPr>
        <p:txBody>
          <a:bodyPr/>
          <a:lstStyle/>
          <a:p>
            <a:r>
              <a:rPr lang="en-US" dirty="0" smtClean="0"/>
              <a:t>Spatial </a:t>
            </a:r>
            <a:r>
              <a:rPr lang="en-US" dirty="0"/>
              <a:t>A</a:t>
            </a:r>
            <a:r>
              <a:rPr lang="en-US" dirty="0" smtClean="0"/>
              <a:t>ggregation and Overfitting</a:t>
            </a:r>
            <a:endParaRPr lang="en-US" dirty="0"/>
          </a:p>
        </p:txBody>
      </p:sp>
      <p:pic>
        <p:nvPicPr>
          <p:cNvPr id="3" name="Picture 2" descr="temp2.pdf"/>
          <p:cNvPicPr>
            <a:picLocks noChangeAspect="1"/>
          </p:cNvPicPr>
          <p:nvPr/>
        </p:nvPicPr>
        <p:blipFill rotWithShape="1">
          <a:blip r:embed="rId2">
            <a:extLst>
              <a:ext uri="{28A0092B-C50C-407E-A947-70E740481C1C}">
                <a14:useLocalDpi xmlns:a14="http://schemas.microsoft.com/office/drawing/2010/main"/>
              </a:ext>
            </a:extLst>
          </a:blip>
          <a:srcRect t="50176" b="18489"/>
          <a:stretch/>
        </p:blipFill>
        <p:spPr>
          <a:xfrm>
            <a:off x="1581113" y="5892877"/>
            <a:ext cx="5700220" cy="595392"/>
          </a:xfrm>
          <a:prstGeom prst="rect">
            <a:avLst/>
          </a:prstGeom>
        </p:spPr>
      </p:pic>
      <p:sp>
        <p:nvSpPr>
          <p:cNvPr id="4" name="TextBox 3"/>
          <p:cNvSpPr txBox="1"/>
          <p:nvPr/>
        </p:nvSpPr>
        <p:spPr>
          <a:xfrm>
            <a:off x="1581113" y="6405231"/>
            <a:ext cx="1711451" cy="369332"/>
          </a:xfrm>
          <a:prstGeom prst="rect">
            <a:avLst/>
          </a:prstGeom>
          <a:noFill/>
        </p:spPr>
        <p:txBody>
          <a:bodyPr wrap="none" rtlCol="0">
            <a:spAutoFit/>
          </a:bodyPr>
          <a:lstStyle/>
          <a:p>
            <a:r>
              <a:rPr lang="en-US" dirty="0" smtClean="0"/>
              <a:t>Cold (Suitable)</a:t>
            </a:r>
            <a:endParaRPr lang="en-US" dirty="0"/>
          </a:p>
        </p:txBody>
      </p:sp>
      <p:sp>
        <p:nvSpPr>
          <p:cNvPr id="5" name="TextBox 4"/>
          <p:cNvSpPr txBox="1"/>
          <p:nvPr/>
        </p:nvSpPr>
        <p:spPr>
          <a:xfrm>
            <a:off x="5929820" y="6405231"/>
            <a:ext cx="2100079" cy="369332"/>
          </a:xfrm>
          <a:prstGeom prst="rect">
            <a:avLst/>
          </a:prstGeom>
          <a:noFill/>
        </p:spPr>
        <p:txBody>
          <a:bodyPr wrap="none" rtlCol="0">
            <a:spAutoFit/>
          </a:bodyPr>
          <a:lstStyle/>
          <a:p>
            <a:r>
              <a:rPr lang="en-US" dirty="0" smtClean="0"/>
              <a:t>Warm (Unsuitable)</a:t>
            </a:r>
            <a:endParaRPr lang="en-US" dirty="0"/>
          </a:p>
        </p:txBody>
      </p:sp>
      <p:pic>
        <p:nvPicPr>
          <p:cNvPr id="7" name="Picture 6" descr="temp2.pdf"/>
          <p:cNvPicPr>
            <a:picLocks noChangeAspect="1"/>
          </p:cNvPicPr>
          <p:nvPr/>
        </p:nvPicPr>
        <p:blipFill rotWithShape="1">
          <a:blip r:embed="rId3">
            <a:extLst>
              <a:ext uri="{28A0092B-C50C-407E-A947-70E740481C1C}">
                <a14:useLocalDpi xmlns:a14="http://schemas.microsoft.com/office/drawing/2010/main"/>
              </a:ext>
            </a:extLst>
          </a:blip>
          <a:srcRect t="49584" r="65359"/>
          <a:stretch/>
        </p:blipFill>
        <p:spPr>
          <a:xfrm>
            <a:off x="843841" y="3440026"/>
            <a:ext cx="2542990" cy="2467365"/>
          </a:xfrm>
          <a:prstGeom prst="rect">
            <a:avLst/>
          </a:prstGeom>
        </p:spPr>
      </p:pic>
      <p:pic>
        <p:nvPicPr>
          <p:cNvPr id="8" name="Picture 7" descr="temp2.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841589" y="1028308"/>
            <a:ext cx="7340999" cy="4893999"/>
          </a:xfrm>
          <a:prstGeom prst="rect">
            <a:avLst/>
          </a:prstGeom>
        </p:spPr>
      </p:pic>
      <p:pic>
        <p:nvPicPr>
          <p:cNvPr id="9" name="Picture 8" descr="temp2.pdf"/>
          <p:cNvPicPr>
            <a:picLocks noChangeAspect="1"/>
          </p:cNvPicPr>
          <p:nvPr/>
        </p:nvPicPr>
        <p:blipFill rotWithShape="1">
          <a:blip r:embed="rId5">
            <a:extLst>
              <a:ext uri="{28A0092B-C50C-407E-A947-70E740481C1C}">
                <a14:useLocalDpi xmlns:a14="http://schemas.microsoft.com/office/drawing/2010/main"/>
              </a:ext>
            </a:extLst>
          </a:blip>
          <a:srcRect r="65359"/>
          <a:stretch/>
        </p:blipFill>
        <p:spPr>
          <a:xfrm>
            <a:off x="843841" y="1028308"/>
            <a:ext cx="2542990" cy="4893999"/>
          </a:xfrm>
          <a:prstGeom prst="rect">
            <a:avLst/>
          </a:prstGeom>
        </p:spPr>
      </p:pic>
      <p:pic>
        <p:nvPicPr>
          <p:cNvPr id="10" name="Picture 9" descr="temp2.pdf"/>
          <p:cNvPicPr>
            <a:picLocks noChangeAspect="1"/>
          </p:cNvPicPr>
          <p:nvPr/>
        </p:nvPicPr>
        <p:blipFill rotWithShape="1">
          <a:blip r:embed="rId6">
            <a:extLst>
              <a:ext uri="{28A0092B-C50C-407E-A947-70E740481C1C}">
                <a14:useLocalDpi xmlns:a14="http://schemas.microsoft.com/office/drawing/2010/main"/>
              </a:ext>
            </a:extLst>
          </a:blip>
          <a:srcRect r="31618"/>
          <a:stretch/>
        </p:blipFill>
        <p:spPr>
          <a:xfrm>
            <a:off x="841589" y="1028308"/>
            <a:ext cx="5019923" cy="4893999"/>
          </a:xfrm>
          <a:prstGeom prst="rect">
            <a:avLst/>
          </a:prstGeom>
        </p:spPr>
      </p:pic>
    </p:spTree>
    <p:extLst>
      <p:ext uri="{BB962C8B-B14F-4D97-AF65-F5344CB8AC3E}">
        <p14:creationId xmlns:p14="http://schemas.microsoft.com/office/powerpoint/2010/main" val="2161009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7"/>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xit" presetSubtype="0" fill="hold" nodeType="withEffect">
                                  <p:stCondLst>
                                    <p:cond delay="0"/>
                                  </p:stCondLst>
                                  <p:childTnLst>
                                    <p:set>
                                      <p:cBhvr>
                                        <p:cTn id="14" dur="1" fill="hold">
                                          <p:stCondLst>
                                            <p:cond delay="0"/>
                                          </p:stCondLst>
                                        </p:cTn>
                                        <p:tgtEl>
                                          <p:spTgt spid="9"/>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xit" presetSubtype="0" fill="hold" nodeType="withEffect">
                                  <p:stCondLst>
                                    <p:cond delay="0"/>
                                  </p:stCondLst>
                                  <p:childTnLst>
                                    <p:set>
                                      <p:cBhvr>
                                        <p:cTn id="20"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1144"/>
            <a:ext cx="8229600" cy="990600"/>
          </a:xfrm>
        </p:spPr>
        <p:txBody>
          <a:bodyPr/>
          <a:lstStyle/>
          <a:p>
            <a:r>
              <a:rPr lang="en-US" dirty="0" smtClean="0"/>
              <a:t>Overfitting</a:t>
            </a:r>
            <a:endParaRPr lang="en-US" dirty="0"/>
          </a:p>
        </p:txBody>
      </p:sp>
      <p:pic>
        <p:nvPicPr>
          <p:cNvPr id="3" name="Picture 2" descr="temp2.pdf"/>
          <p:cNvPicPr>
            <a:picLocks noChangeAspect="1"/>
          </p:cNvPicPr>
          <p:nvPr/>
        </p:nvPicPr>
        <p:blipFill rotWithShape="1">
          <a:blip r:embed="rId2">
            <a:extLst>
              <a:ext uri="{28A0092B-C50C-407E-A947-70E740481C1C}">
                <a14:useLocalDpi xmlns:a14="http://schemas.microsoft.com/office/drawing/2010/main"/>
              </a:ext>
            </a:extLst>
          </a:blip>
          <a:srcRect t="50176" b="18489"/>
          <a:stretch/>
        </p:blipFill>
        <p:spPr>
          <a:xfrm>
            <a:off x="1581113" y="5892877"/>
            <a:ext cx="5700220" cy="595392"/>
          </a:xfrm>
          <a:prstGeom prst="rect">
            <a:avLst/>
          </a:prstGeom>
        </p:spPr>
      </p:pic>
      <p:sp>
        <p:nvSpPr>
          <p:cNvPr id="4" name="TextBox 3"/>
          <p:cNvSpPr txBox="1"/>
          <p:nvPr/>
        </p:nvSpPr>
        <p:spPr>
          <a:xfrm>
            <a:off x="1581113" y="6405231"/>
            <a:ext cx="1711451" cy="369332"/>
          </a:xfrm>
          <a:prstGeom prst="rect">
            <a:avLst/>
          </a:prstGeom>
          <a:noFill/>
        </p:spPr>
        <p:txBody>
          <a:bodyPr wrap="none" rtlCol="0">
            <a:spAutoFit/>
          </a:bodyPr>
          <a:lstStyle/>
          <a:p>
            <a:r>
              <a:rPr lang="en-US" dirty="0" smtClean="0"/>
              <a:t>Cold (Suitable)</a:t>
            </a:r>
            <a:endParaRPr lang="en-US" dirty="0"/>
          </a:p>
        </p:txBody>
      </p:sp>
      <p:sp>
        <p:nvSpPr>
          <p:cNvPr id="5" name="TextBox 4"/>
          <p:cNvSpPr txBox="1"/>
          <p:nvPr/>
        </p:nvSpPr>
        <p:spPr>
          <a:xfrm>
            <a:off x="5929820" y="6405231"/>
            <a:ext cx="2100079" cy="369332"/>
          </a:xfrm>
          <a:prstGeom prst="rect">
            <a:avLst/>
          </a:prstGeom>
          <a:noFill/>
        </p:spPr>
        <p:txBody>
          <a:bodyPr wrap="none" rtlCol="0">
            <a:spAutoFit/>
          </a:bodyPr>
          <a:lstStyle/>
          <a:p>
            <a:r>
              <a:rPr lang="en-US" dirty="0" smtClean="0"/>
              <a:t>Warm (Unsuitable)</a:t>
            </a:r>
            <a:endParaRPr lang="en-US" dirty="0"/>
          </a:p>
        </p:txBody>
      </p:sp>
      <p:pic>
        <p:nvPicPr>
          <p:cNvPr id="11" name="Picture 10" descr="temp3.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57200" y="1468626"/>
            <a:ext cx="8229600" cy="4114800"/>
          </a:xfrm>
          <a:prstGeom prst="rect">
            <a:avLst/>
          </a:prstGeom>
        </p:spPr>
      </p:pic>
    </p:spTree>
    <p:extLst>
      <p:ext uri="{BB962C8B-B14F-4D97-AF65-F5344CB8AC3E}">
        <p14:creationId xmlns:p14="http://schemas.microsoft.com/office/powerpoint/2010/main" val="324736002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Bayesian Spatial models</a:t>
            </a:r>
            <a:endParaRPr lang="en-US" dirty="0"/>
          </a:p>
        </p:txBody>
      </p:sp>
      <p:pic>
        <p:nvPicPr>
          <p:cNvPr id="4" name="Picture 3" descr="Screen Shot 2013-01-30 at 5.39.28 PM.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449351" y="2592884"/>
            <a:ext cx="4098037" cy="4072263"/>
          </a:xfrm>
          <a:prstGeom prst="rect">
            <a:avLst/>
          </a:prstGeom>
        </p:spPr>
      </p:pic>
      <p:graphicFrame>
        <p:nvGraphicFramePr>
          <p:cNvPr id="6" name="Object 5"/>
          <p:cNvGraphicFramePr>
            <a:graphicFrameLocks noChangeAspect="1"/>
          </p:cNvGraphicFramePr>
          <p:nvPr>
            <p:extLst/>
          </p:nvPr>
        </p:nvGraphicFramePr>
        <p:xfrm>
          <a:off x="618233" y="1766183"/>
          <a:ext cx="3909906" cy="707111"/>
        </p:xfrm>
        <a:graphic>
          <a:graphicData uri="http://schemas.openxmlformats.org/presentationml/2006/ole">
            <mc:AlternateContent xmlns:mc="http://schemas.openxmlformats.org/markup-compatibility/2006">
              <mc:Choice xmlns:v="urn:schemas-microsoft-com:vml" Requires="v">
                <p:oleObj spid="_x0000_s35870" name="Equation" r:id="rId5" imgW="1193800" imgH="215900" progId="Equation.3">
                  <p:embed/>
                </p:oleObj>
              </mc:Choice>
              <mc:Fallback>
                <p:oleObj name="Equation" r:id="rId5" imgW="1193800" imgH="215900" progId="Equation.3">
                  <p:embed/>
                  <p:pic>
                    <p:nvPicPr>
                      <p:cNvPr id="0" name=""/>
                      <p:cNvPicPr/>
                      <p:nvPr/>
                    </p:nvPicPr>
                    <p:blipFill>
                      <a:blip r:embed="rId6"/>
                      <a:stretch>
                        <a:fillRect/>
                      </a:stretch>
                    </p:blipFill>
                    <p:spPr>
                      <a:xfrm>
                        <a:off x="618233" y="1766183"/>
                        <a:ext cx="3909906" cy="707111"/>
                      </a:xfrm>
                      <a:prstGeom prst="rect">
                        <a:avLst/>
                      </a:prstGeom>
                    </p:spPr>
                  </p:pic>
                </p:oleObj>
              </mc:Fallback>
            </mc:AlternateContent>
          </a:graphicData>
        </a:graphic>
      </p:graphicFrame>
      <p:sp>
        <p:nvSpPr>
          <p:cNvPr id="8" name="TextBox 7"/>
          <p:cNvSpPr txBox="1"/>
          <p:nvPr/>
        </p:nvSpPr>
        <p:spPr>
          <a:xfrm>
            <a:off x="4828901" y="1856043"/>
            <a:ext cx="4256318" cy="523220"/>
          </a:xfrm>
          <a:prstGeom prst="rect">
            <a:avLst/>
          </a:prstGeom>
          <a:noFill/>
        </p:spPr>
        <p:txBody>
          <a:bodyPr wrap="none" rtlCol="0">
            <a:spAutoFit/>
          </a:bodyPr>
          <a:lstStyle/>
          <a:p>
            <a:r>
              <a:rPr lang="en-US" sz="2800" dirty="0"/>
              <a:t>Spatial random </a:t>
            </a:r>
            <a:r>
              <a:rPr lang="en-US" sz="2800" dirty="0" smtClean="0"/>
              <a:t>intercept</a:t>
            </a:r>
            <a:r>
              <a:rPr lang="en-US" sz="2800" dirty="0"/>
              <a:t>s</a:t>
            </a:r>
            <a:r>
              <a:rPr lang="en-US" sz="2800" dirty="0" smtClean="0"/>
              <a:t> </a:t>
            </a:r>
            <a:endParaRPr lang="en-US" sz="2800" dirty="0"/>
          </a:p>
        </p:txBody>
      </p:sp>
      <p:sp>
        <p:nvSpPr>
          <p:cNvPr id="3" name="TextBox 2"/>
          <p:cNvSpPr txBox="1"/>
          <p:nvPr/>
        </p:nvSpPr>
        <p:spPr>
          <a:xfrm>
            <a:off x="6231306" y="6203482"/>
            <a:ext cx="2682194" cy="461665"/>
          </a:xfrm>
          <a:prstGeom prst="rect">
            <a:avLst/>
          </a:prstGeom>
          <a:noFill/>
        </p:spPr>
        <p:txBody>
          <a:bodyPr wrap="none" rtlCol="0">
            <a:spAutoFit/>
          </a:bodyPr>
          <a:lstStyle/>
          <a:p>
            <a:r>
              <a:rPr lang="en-US" sz="2400" dirty="0" smtClean="0"/>
              <a:t>R package: </a:t>
            </a:r>
            <a:r>
              <a:rPr lang="en-US" sz="2400" dirty="0" err="1" smtClean="0"/>
              <a:t>hSDM</a:t>
            </a:r>
            <a:endParaRPr lang="en-US" sz="2400" dirty="0"/>
          </a:p>
        </p:txBody>
      </p:sp>
    </p:spTree>
    <p:extLst>
      <p:ext uri="{BB962C8B-B14F-4D97-AF65-F5344CB8AC3E}">
        <p14:creationId xmlns:p14="http://schemas.microsoft.com/office/powerpoint/2010/main" val="194106699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Spatial prediction</a:t>
            </a:r>
            <a:endParaRPr lang="en-US" dirty="0"/>
          </a:p>
        </p:txBody>
      </p:sp>
      <p:sp>
        <p:nvSpPr>
          <p:cNvPr id="4" name="TextBox 3"/>
          <p:cNvSpPr txBox="1"/>
          <p:nvPr/>
        </p:nvSpPr>
        <p:spPr>
          <a:xfrm>
            <a:off x="4586331" y="1524000"/>
            <a:ext cx="1552979" cy="461665"/>
          </a:xfrm>
          <a:prstGeom prst="rect">
            <a:avLst/>
          </a:prstGeom>
          <a:noFill/>
        </p:spPr>
        <p:txBody>
          <a:bodyPr wrap="none" rtlCol="0">
            <a:spAutoFit/>
          </a:bodyPr>
          <a:lstStyle/>
          <a:p>
            <a:r>
              <a:rPr lang="en-US" sz="2400" b="1" dirty="0" smtClean="0"/>
              <a:t>Elevation</a:t>
            </a:r>
            <a:endParaRPr lang="en-US" sz="2400" b="1" dirty="0"/>
          </a:p>
        </p:txBody>
      </p:sp>
      <p:pic>
        <p:nvPicPr>
          <p:cNvPr id="5" name="Picture 4" descr="Screen Shot 2013-04-23 at 4.25.48 PM.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356606" y="1524000"/>
            <a:ext cx="5568130" cy="2598054"/>
          </a:xfrm>
          <a:prstGeom prst="rect">
            <a:avLst/>
          </a:prstGeom>
        </p:spPr>
      </p:pic>
      <p:sp>
        <p:nvSpPr>
          <p:cNvPr id="8" name="TextBox 7"/>
          <p:cNvSpPr txBox="1"/>
          <p:nvPr/>
        </p:nvSpPr>
        <p:spPr>
          <a:xfrm>
            <a:off x="3824246" y="1800999"/>
            <a:ext cx="954558" cy="461665"/>
          </a:xfrm>
          <a:prstGeom prst="rect">
            <a:avLst/>
          </a:prstGeom>
          <a:noFill/>
        </p:spPr>
        <p:txBody>
          <a:bodyPr wrap="none" rtlCol="0">
            <a:spAutoFit/>
          </a:bodyPr>
          <a:lstStyle/>
          <a:p>
            <a:r>
              <a:rPr lang="en-US" sz="2400" dirty="0" smtClean="0"/>
              <a:t>Mean</a:t>
            </a:r>
            <a:endParaRPr lang="en-US" sz="2400" dirty="0"/>
          </a:p>
        </p:txBody>
      </p:sp>
      <p:pic>
        <p:nvPicPr>
          <p:cNvPr id="10" name="Picture 9" descr="472f84d553d132c26a9e5b94d45181d9.jp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154053" y="3271925"/>
            <a:ext cx="1804049" cy="1353037"/>
          </a:xfrm>
          <a:prstGeom prst="rect">
            <a:avLst/>
          </a:prstGeom>
          <a:ln w="38100" cmpd="sng">
            <a:solidFill>
              <a:srgbClr val="7F7F7F"/>
            </a:solidFill>
          </a:ln>
        </p:spPr>
      </p:pic>
      <p:pic>
        <p:nvPicPr>
          <p:cNvPr id="11" name="Picture 10" descr="temp.pdf"/>
          <p:cNvPicPr>
            <a:picLocks noChangeAspect="1"/>
          </p:cNvPicPr>
          <p:nvPr/>
        </p:nvPicPr>
        <p:blipFill>
          <a:blip r:embed="rId4">
            <a:extLst>
              <a:ext uri="{28A0092B-C50C-407E-A947-70E740481C1C}">
                <a14:useLocalDpi xmlns:a14="http://schemas.microsoft.com/office/drawing/2010/main"/>
              </a:ext>
            </a:extLst>
          </a:blip>
          <a:srcRect t="14186" r="6580" b="12063"/>
          <a:stretch>
            <a:fillRect/>
          </a:stretch>
        </p:blipFill>
        <p:spPr>
          <a:xfrm>
            <a:off x="1356606" y="4111061"/>
            <a:ext cx="5467049" cy="2746939"/>
          </a:xfrm>
          <a:prstGeom prst="rect">
            <a:avLst/>
          </a:prstGeom>
          <a:effectLst/>
        </p:spPr>
      </p:pic>
      <p:sp>
        <p:nvSpPr>
          <p:cNvPr id="12" name="TextBox 11"/>
          <p:cNvSpPr txBox="1"/>
          <p:nvPr/>
        </p:nvSpPr>
        <p:spPr>
          <a:xfrm>
            <a:off x="3824246" y="4122054"/>
            <a:ext cx="1226392" cy="461665"/>
          </a:xfrm>
          <a:prstGeom prst="rect">
            <a:avLst/>
          </a:prstGeom>
          <a:noFill/>
        </p:spPr>
        <p:txBody>
          <a:bodyPr wrap="square" rtlCol="0">
            <a:spAutoFit/>
          </a:bodyPr>
          <a:lstStyle/>
          <a:p>
            <a:r>
              <a:rPr lang="en-US" sz="2400" dirty="0" smtClean="0"/>
              <a:t>Data</a:t>
            </a:r>
            <a:endParaRPr lang="en-US" sz="2400" dirty="0"/>
          </a:p>
        </p:txBody>
      </p:sp>
    </p:spTree>
    <p:extLst>
      <p:ext uri="{BB962C8B-B14F-4D97-AF65-F5344CB8AC3E}">
        <p14:creationId xmlns:p14="http://schemas.microsoft.com/office/powerpoint/2010/main" val="198350767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3-04-23 at 4.48.54 PM.png"/>
          <p:cNvPicPr>
            <a:picLocks noChangeAspect="1"/>
          </p:cNvPicPr>
          <p:nvPr/>
        </p:nvPicPr>
        <p:blipFill rotWithShape="1">
          <a:blip r:embed="rId3">
            <a:extLst>
              <a:ext uri="{28A0092B-C50C-407E-A947-70E740481C1C}">
                <a14:useLocalDpi xmlns:a14="http://schemas.microsoft.com/office/drawing/2010/main"/>
              </a:ext>
            </a:extLst>
          </a:blip>
          <a:srcRect r="9254"/>
          <a:stretch/>
        </p:blipFill>
        <p:spPr>
          <a:xfrm>
            <a:off x="4867686" y="4122389"/>
            <a:ext cx="4163862" cy="2069813"/>
          </a:xfrm>
          <a:prstGeom prst="rect">
            <a:avLst/>
          </a:prstGeom>
        </p:spPr>
      </p:pic>
      <p:sp>
        <p:nvSpPr>
          <p:cNvPr id="3" name="Title 1"/>
          <p:cNvSpPr txBox="1">
            <a:spLocks/>
          </p:cNvSpPr>
          <p:nvPr/>
        </p:nvSpPr>
        <p:spPr>
          <a:xfrm>
            <a:off x="457200" y="533400"/>
            <a:ext cx="8229600" cy="9906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US" dirty="0" smtClean="0"/>
              <a:t>Spatial prediction</a:t>
            </a:r>
            <a:endParaRPr lang="en-US" dirty="0"/>
          </a:p>
        </p:txBody>
      </p:sp>
      <p:sp>
        <p:nvSpPr>
          <p:cNvPr id="6" name="Text Placeholder 4"/>
          <p:cNvSpPr txBox="1">
            <a:spLocks/>
          </p:cNvSpPr>
          <p:nvPr/>
        </p:nvSpPr>
        <p:spPr>
          <a:xfrm>
            <a:off x="6082682" y="4122389"/>
            <a:ext cx="3931920" cy="639762"/>
          </a:xfrm>
          <a:prstGeom prst="rect">
            <a:avLst/>
          </a:prstGeom>
        </p:spPr>
        <p:txBody>
          <a:bodyPr>
            <a:normAutofit/>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0" indent="0">
              <a:buNone/>
            </a:pPr>
            <a:r>
              <a:rPr lang="en-US" dirty="0" smtClean="0"/>
              <a:t>Generalization</a:t>
            </a:r>
            <a:endParaRPr lang="en-US" dirty="0"/>
          </a:p>
        </p:txBody>
      </p:sp>
      <p:pic>
        <p:nvPicPr>
          <p:cNvPr id="11" name="Picture 10" descr="Screen Shot 2013-04-23 at 4.25.48 PM.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74963" y="4051992"/>
            <a:ext cx="4586882" cy="2140210"/>
          </a:xfrm>
          <a:prstGeom prst="rect">
            <a:avLst/>
          </a:prstGeom>
        </p:spPr>
      </p:pic>
      <p:pic>
        <p:nvPicPr>
          <p:cNvPr id="13" name="Picture 12" descr="temp.pdf"/>
          <p:cNvPicPr>
            <a:picLocks noChangeAspect="1"/>
          </p:cNvPicPr>
          <p:nvPr/>
        </p:nvPicPr>
        <p:blipFill>
          <a:blip r:embed="rId5">
            <a:extLst>
              <a:ext uri="{28A0092B-C50C-407E-A947-70E740481C1C}">
                <a14:useLocalDpi xmlns:a14="http://schemas.microsoft.com/office/drawing/2010/main"/>
              </a:ext>
            </a:extLst>
          </a:blip>
          <a:srcRect t="14186" r="6580" b="12063"/>
          <a:stretch>
            <a:fillRect/>
          </a:stretch>
        </p:blipFill>
        <p:spPr>
          <a:xfrm>
            <a:off x="174963" y="1992359"/>
            <a:ext cx="3721327" cy="1869795"/>
          </a:xfrm>
          <a:prstGeom prst="rect">
            <a:avLst/>
          </a:prstGeom>
          <a:effectLst/>
        </p:spPr>
      </p:pic>
      <p:sp>
        <p:nvSpPr>
          <p:cNvPr id="4" name="Text Placeholder 2"/>
          <p:cNvSpPr txBox="1">
            <a:spLocks/>
          </p:cNvSpPr>
          <p:nvPr/>
        </p:nvSpPr>
        <p:spPr>
          <a:xfrm>
            <a:off x="1134305" y="4051992"/>
            <a:ext cx="3068399" cy="639762"/>
          </a:xfrm>
          <a:prstGeom prst="rect">
            <a:avLst/>
          </a:prstGeom>
        </p:spPr>
        <p:txBody>
          <a:bodyPr>
            <a:noAutofit/>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0" indent="0">
              <a:buNone/>
            </a:pPr>
            <a:r>
              <a:rPr lang="en-US" dirty="0" smtClean="0"/>
              <a:t>Accurate Spatial Prediction</a:t>
            </a:r>
            <a:endParaRPr lang="en-US" dirty="0"/>
          </a:p>
        </p:txBody>
      </p:sp>
      <p:sp>
        <p:nvSpPr>
          <p:cNvPr id="9" name="TextBox 8"/>
          <p:cNvSpPr txBox="1"/>
          <p:nvPr/>
        </p:nvSpPr>
        <p:spPr>
          <a:xfrm>
            <a:off x="1618234" y="2059255"/>
            <a:ext cx="834784" cy="461665"/>
          </a:xfrm>
          <a:prstGeom prst="rect">
            <a:avLst/>
          </a:prstGeom>
          <a:noFill/>
        </p:spPr>
        <p:txBody>
          <a:bodyPr wrap="none" rtlCol="0">
            <a:spAutoFit/>
          </a:bodyPr>
          <a:lstStyle/>
          <a:p>
            <a:r>
              <a:rPr lang="en-US" sz="2400" dirty="0" smtClean="0"/>
              <a:t>Data</a:t>
            </a:r>
            <a:endParaRPr lang="en-US" sz="2400" dirty="0"/>
          </a:p>
        </p:txBody>
      </p:sp>
      <p:pic>
        <p:nvPicPr>
          <p:cNvPr id="10" name="Picture 9"/>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4202704" y="1549753"/>
            <a:ext cx="4763995" cy="2312401"/>
          </a:xfrm>
          <a:prstGeom prst="rect">
            <a:avLst/>
          </a:prstGeom>
        </p:spPr>
      </p:pic>
      <p:sp>
        <p:nvSpPr>
          <p:cNvPr id="12" name="TextBox 11"/>
          <p:cNvSpPr txBox="1"/>
          <p:nvPr/>
        </p:nvSpPr>
        <p:spPr>
          <a:xfrm>
            <a:off x="5732777" y="1710260"/>
            <a:ext cx="2008964" cy="830997"/>
          </a:xfrm>
          <a:prstGeom prst="rect">
            <a:avLst/>
          </a:prstGeom>
          <a:noFill/>
        </p:spPr>
        <p:txBody>
          <a:bodyPr wrap="square" rtlCol="0">
            <a:spAutoFit/>
          </a:bodyPr>
          <a:lstStyle/>
          <a:p>
            <a:r>
              <a:rPr lang="en-US" sz="2400" dirty="0" smtClean="0"/>
              <a:t>Spatial Effects</a:t>
            </a:r>
            <a:endParaRPr lang="en-US" sz="2400" dirty="0"/>
          </a:p>
        </p:txBody>
      </p:sp>
    </p:spTree>
    <p:extLst>
      <p:ext uri="{BB962C8B-B14F-4D97-AF65-F5344CB8AC3E}">
        <p14:creationId xmlns:p14="http://schemas.microsoft.com/office/powerpoint/2010/main" val="28465610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3-03-15 at 8.58.33 AM.png"/>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786056" y="608947"/>
            <a:ext cx="4957142" cy="6102297"/>
          </a:xfrm>
          <a:prstGeom prst="rect">
            <a:avLst/>
          </a:prstGeom>
        </p:spPr>
      </p:pic>
      <p:pic>
        <p:nvPicPr>
          <p:cNvPr id="5" name="Picture 4" descr="Screen Shot 2013-03-15 at 8.58.33 AM.png"/>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5731694" y="608947"/>
            <a:ext cx="1888676" cy="6102295"/>
          </a:xfrm>
          <a:prstGeom prst="rect">
            <a:avLst/>
          </a:prstGeom>
        </p:spPr>
      </p:pic>
      <p:sp>
        <p:nvSpPr>
          <p:cNvPr id="9" name="TextBox 8"/>
          <p:cNvSpPr txBox="1"/>
          <p:nvPr/>
        </p:nvSpPr>
        <p:spPr>
          <a:xfrm>
            <a:off x="273048" y="3048000"/>
            <a:ext cx="8890000" cy="3810000"/>
          </a:xfrm>
          <a:prstGeom prst="rect">
            <a:avLst/>
          </a:prstGeom>
          <a:solidFill>
            <a:srgbClr val="FFFFFF"/>
          </a:solidFill>
        </p:spPr>
        <p:txBody>
          <a:bodyPr wrap="square" rtlCol="0">
            <a:spAutoFit/>
          </a:bodyPr>
          <a:lstStyle/>
          <a:p>
            <a:endParaRPr lang="en-US" dirty="0"/>
          </a:p>
        </p:txBody>
      </p:sp>
      <p:sp>
        <p:nvSpPr>
          <p:cNvPr id="2" name="TextBox 1"/>
          <p:cNvSpPr txBox="1"/>
          <p:nvPr/>
        </p:nvSpPr>
        <p:spPr>
          <a:xfrm>
            <a:off x="5380122" y="785440"/>
            <a:ext cx="2963477" cy="707886"/>
          </a:xfrm>
          <a:prstGeom prst="rect">
            <a:avLst/>
          </a:prstGeom>
          <a:solidFill>
            <a:schemeClr val="bg1"/>
          </a:solidFill>
        </p:spPr>
        <p:txBody>
          <a:bodyPr wrap="square" rtlCol="0">
            <a:spAutoFit/>
          </a:bodyPr>
          <a:lstStyle/>
          <a:p>
            <a:r>
              <a:rPr lang="en-US" sz="2000" dirty="0" err="1" smtClean="0"/>
              <a:t>Nonspatial</a:t>
            </a:r>
            <a:r>
              <a:rPr lang="en-US" sz="2000" dirty="0"/>
              <a:t> </a:t>
            </a:r>
            <a:r>
              <a:rPr lang="en-US" sz="2000" dirty="0" smtClean="0"/>
              <a:t>   Spatial</a:t>
            </a:r>
          </a:p>
          <a:p>
            <a:r>
              <a:rPr lang="en-US" sz="2000" dirty="0" smtClean="0"/>
              <a:t>  </a:t>
            </a:r>
          </a:p>
        </p:txBody>
      </p:sp>
    </p:spTree>
    <p:extLst>
      <p:ext uri="{BB962C8B-B14F-4D97-AF65-F5344CB8AC3E}">
        <p14:creationId xmlns:p14="http://schemas.microsoft.com/office/powerpoint/2010/main" val="4236611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 of Spatial </a:t>
            </a:r>
            <a:r>
              <a:rPr lang="en-US" dirty="0" smtClean="0"/>
              <a:t>Models</a:t>
            </a:r>
            <a:endParaRPr lang="en-US" dirty="0"/>
          </a:p>
        </p:txBody>
      </p:sp>
      <p:sp>
        <p:nvSpPr>
          <p:cNvPr id="3" name="Content Placeholder 2"/>
          <p:cNvSpPr>
            <a:spLocks noGrp="1"/>
          </p:cNvSpPr>
          <p:nvPr>
            <p:ph idx="1"/>
          </p:nvPr>
        </p:nvSpPr>
        <p:spPr>
          <a:xfrm>
            <a:off x="457200" y="1449295"/>
            <a:ext cx="8229600" cy="4876800"/>
          </a:xfrm>
        </p:spPr>
        <p:txBody>
          <a:bodyPr>
            <a:normAutofit/>
          </a:bodyPr>
          <a:lstStyle/>
          <a:p>
            <a:pPr marL="0" indent="0">
              <a:buNone/>
            </a:pPr>
            <a:r>
              <a:rPr lang="en-US" b="1" dirty="0" smtClean="0">
                <a:solidFill>
                  <a:srgbClr val="FF6600"/>
                </a:solidFill>
              </a:rPr>
              <a:t>Pros</a:t>
            </a:r>
          </a:p>
          <a:p>
            <a:r>
              <a:rPr lang="en-US" dirty="0"/>
              <a:t>Removes marginal predictors</a:t>
            </a:r>
          </a:p>
          <a:p>
            <a:r>
              <a:rPr lang="en-US" dirty="0" smtClean="0"/>
              <a:t>Describe </a:t>
            </a:r>
            <a:r>
              <a:rPr lang="en-US" dirty="0"/>
              <a:t>latent spatial variation </a:t>
            </a:r>
            <a:endParaRPr lang="en-US" dirty="0" smtClean="0"/>
          </a:p>
          <a:p>
            <a:r>
              <a:rPr lang="en-US" dirty="0"/>
              <a:t>P</a:t>
            </a:r>
            <a:r>
              <a:rPr lang="en-US" dirty="0" smtClean="0"/>
              <a:t>redictive power </a:t>
            </a:r>
            <a:r>
              <a:rPr lang="en-US" dirty="0"/>
              <a:t>+</a:t>
            </a:r>
            <a:r>
              <a:rPr lang="en-US" dirty="0" smtClean="0"/>
              <a:t> generalization</a:t>
            </a:r>
          </a:p>
          <a:p>
            <a:pPr marL="0" indent="0">
              <a:buNone/>
            </a:pPr>
            <a:endParaRPr lang="en-US" dirty="0" smtClean="0"/>
          </a:p>
          <a:p>
            <a:pPr marL="0" indent="0">
              <a:buNone/>
            </a:pPr>
            <a:r>
              <a:rPr lang="en-US" b="1" dirty="0" smtClean="0">
                <a:solidFill>
                  <a:srgbClr val="FF6600"/>
                </a:solidFill>
              </a:rPr>
              <a:t>Cons</a:t>
            </a:r>
            <a:endParaRPr lang="en-US" b="1" dirty="0">
              <a:solidFill>
                <a:srgbClr val="FF6600"/>
              </a:solidFill>
            </a:endParaRPr>
          </a:p>
          <a:p>
            <a:r>
              <a:rPr lang="en-US" dirty="0" smtClean="0"/>
              <a:t>Slow-</a:t>
            </a:r>
            <a:r>
              <a:rPr lang="en-US" dirty="0" err="1" smtClean="0"/>
              <a:t>ish</a:t>
            </a:r>
            <a:endParaRPr lang="en-US" dirty="0" smtClean="0"/>
          </a:p>
          <a:p>
            <a:r>
              <a:rPr lang="en-US" dirty="0" smtClean="0"/>
              <a:t>Need lots </a:t>
            </a:r>
            <a:r>
              <a:rPr lang="en-US" dirty="0"/>
              <a:t>of data </a:t>
            </a:r>
            <a:endParaRPr lang="en-US" dirty="0" smtClean="0"/>
          </a:p>
          <a:p>
            <a:r>
              <a:rPr lang="en-US" dirty="0" smtClean="0"/>
              <a:t>Static</a:t>
            </a:r>
            <a:endParaRPr lang="en-US" dirty="0"/>
          </a:p>
        </p:txBody>
      </p:sp>
      <p:pic>
        <p:nvPicPr>
          <p:cNvPr id="6" name="Picture 5" descr="Screen Shot 2013-03-19 at 4.31.08 PM.png"/>
          <p:cNvPicPr>
            <a:picLocks noChangeAspect="1"/>
          </p:cNvPicPr>
          <p:nvPr/>
        </p:nvPicPr>
        <p:blipFill rotWithShape="1">
          <a:blip r:embed="rId3">
            <a:extLst>
              <a:ext uri="{28A0092B-C50C-407E-A947-70E740481C1C}">
                <a14:useLocalDpi xmlns:a14="http://schemas.microsoft.com/office/drawing/2010/main"/>
              </a:ext>
            </a:extLst>
          </a:blip>
          <a:srcRect r="10875"/>
          <a:stretch/>
        </p:blipFill>
        <p:spPr>
          <a:xfrm>
            <a:off x="3977123" y="4022183"/>
            <a:ext cx="4903714" cy="2504746"/>
          </a:xfrm>
          <a:prstGeom prst="rect">
            <a:avLst/>
          </a:prstGeom>
        </p:spPr>
      </p:pic>
    </p:spTree>
    <p:extLst>
      <p:ext uri="{BB962C8B-B14F-4D97-AF65-F5344CB8AC3E}">
        <p14:creationId xmlns:p14="http://schemas.microsoft.com/office/powerpoint/2010/main" val="56067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a:xfrm>
            <a:off x="457200" y="1600200"/>
            <a:ext cx="9852212" cy="6557682"/>
          </a:xfrm>
        </p:spPr>
        <p:txBody>
          <a:bodyPr>
            <a:normAutofit/>
          </a:bodyPr>
          <a:lstStyle/>
          <a:p>
            <a:pPr marL="0" indent="0">
              <a:buNone/>
            </a:pPr>
            <a:r>
              <a:rPr lang="en-US" sz="3000" b="1" dirty="0" smtClean="0"/>
              <a:t> Types </a:t>
            </a:r>
            <a:r>
              <a:rPr lang="en-US" sz="3000" b="1" dirty="0"/>
              <a:t>of extrapolation</a:t>
            </a:r>
            <a:endParaRPr lang="en-US" sz="3000" b="1" dirty="0" smtClean="0"/>
          </a:p>
          <a:p>
            <a:pPr lvl="1"/>
            <a:r>
              <a:rPr lang="en-US" sz="3000" dirty="0" smtClean="0"/>
              <a:t>Environment*</a:t>
            </a:r>
          </a:p>
          <a:p>
            <a:pPr lvl="1"/>
            <a:r>
              <a:rPr lang="en-US" sz="3000" dirty="0"/>
              <a:t>Space</a:t>
            </a:r>
          </a:p>
          <a:p>
            <a:pPr lvl="1"/>
            <a:r>
              <a:rPr lang="en-US" sz="3000" dirty="0" smtClean="0"/>
              <a:t>Time </a:t>
            </a:r>
          </a:p>
          <a:p>
            <a:pPr marL="274320" lvl="1" indent="0">
              <a:buNone/>
            </a:pPr>
            <a:r>
              <a:rPr lang="en-US" sz="3000" b="1" dirty="0" smtClean="0"/>
              <a:t>Uncertainty</a:t>
            </a:r>
            <a:endParaRPr lang="en-US" sz="3000" b="1" dirty="0"/>
          </a:p>
          <a:p>
            <a:pPr lvl="1"/>
            <a:r>
              <a:rPr lang="en-US" sz="3000" dirty="0"/>
              <a:t>Modeling decisions</a:t>
            </a:r>
          </a:p>
          <a:p>
            <a:pPr lvl="1"/>
            <a:r>
              <a:rPr lang="en-US" sz="3000" dirty="0"/>
              <a:t>Parameters</a:t>
            </a:r>
          </a:p>
          <a:p>
            <a:pPr lvl="1"/>
            <a:r>
              <a:rPr lang="en-US" sz="3000" dirty="0"/>
              <a:t>Future Scenarios</a:t>
            </a:r>
          </a:p>
          <a:p>
            <a:endParaRPr lang="en-US" sz="3000" dirty="0"/>
          </a:p>
          <a:p>
            <a:endParaRPr lang="en-US" sz="3000" dirty="0" smtClean="0"/>
          </a:p>
          <a:p>
            <a:endParaRPr lang="en-US" sz="3000" dirty="0"/>
          </a:p>
          <a:p>
            <a:endParaRPr lang="en-US" sz="3000" dirty="0"/>
          </a:p>
        </p:txBody>
      </p:sp>
      <p:sp>
        <p:nvSpPr>
          <p:cNvPr id="4" name="TextBox 3"/>
          <p:cNvSpPr txBox="1"/>
          <p:nvPr/>
        </p:nvSpPr>
        <p:spPr>
          <a:xfrm>
            <a:off x="5656729" y="2312894"/>
            <a:ext cx="3030071" cy="1477328"/>
          </a:xfrm>
          <a:prstGeom prst="rect">
            <a:avLst/>
          </a:prstGeom>
          <a:solidFill>
            <a:schemeClr val="bg1">
              <a:lumMod val="85000"/>
            </a:schemeClr>
          </a:solidFill>
          <a:ln>
            <a:solidFill>
              <a:schemeClr val="tx1"/>
            </a:solidFill>
          </a:ln>
        </p:spPr>
        <p:txBody>
          <a:bodyPr wrap="square" rtlCol="0">
            <a:spAutoFit/>
          </a:bodyPr>
          <a:lstStyle/>
          <a:p>
            <a:r>
              <a:rPr lang="en-US" sz="3000" dirty="0"/>
              <a:t>W</a:t>
            </a:r>
            <a:r>
              <a:rPr lang="en-US" sz="3000" dirty="0" smtClean="0"/>
              <a:t>here can</a:t>
            </a:r>
          </a:p>
          <a:p>
            <a:r>
              <a:rPr lang="en-US" sz="3000" dirty="0"/>
              <a:t>b</a:t>
            </a:r>
            <a:r>
              <a:rPr lang="en-US" sz="3000" dirty="0" smtClean="0"/>
              <a:t>iology provide guidance?</a:t>
            </a:r>
            <a:endParaRPr lang="en-US" sz="3000" dirty="0"/>
          </a:p>
        </p:txBody>
      </p:sp>
    </p:spTree>
    <p:extLst>
      <p:ext uri="{BB962C8B-B14F-4D97-AF65-F5344CB8AC3E}">
        <p14:creationId xmlns:p14="http://schemas.microsoft.com/office/powerpoint/2010/main" val="148623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19835" y="2667000"/>
            <a:ext cx="5280212" cy="990600"/>
          </a:xfrm>
          <a:solidFill>
            <a:schemeClr val="accent2"/>
          </a:solidFill>
          <a:ln>
            <a:solidFill>
              <a:schemeClr val="tx1"/>
            </a:solidFill>
          </a:ln>
        </p:spPr>
        <p:txBody>
          <a:bodyPr>
            <a:normAutofit/>
          </a:bodyPr>
          <a:lstStyle/>
          <a:p>
            <a:r>
              <a:rPr lang="en-US" dirty="0" smtClean="0"/>
              <a:t>Temporal Extrapolation</a:t>
            </a:r>
            <a:endParaRPr lang="en-US" dirty="0"/>
          </a:p>
        </p:txBody>
      </p:sp>
    </p:spTree>
    <p:extLst>
      <p:ext uri="{BB962C8B-B14F-4D97-AF65-F5344CB8AC3E}">
        <p14:creationId xmlns:p14="http://schemas.microsoft.com/office/powerpoint/2010/main" val="110199965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33400"/>
            <a:ext cx="4406038" cy="990600"/>
          </a:xfrm>
        </p:spPr>
        <p:txBody>
          <a:bodyPr>
            <a:normAutofit fontScale="90000"/>
          </a:bodyPr>
          <a:lstStyle/>
          <a:p>
            <a:r>
              <a:rPr lang="en-US" smtClean="0"/>
              <a:t>Temporal extrapolation</a:t>
            </a:r>
            <a:endParaRPr lang="en-US"/>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a:ext>
            </a:extLst>
          </a:blip>
          <a:stretch>
            <a:fillRect/>
          </a:stretch>
        </p:blipFill>
        <p:spPr>
          <a:xfrm>
            <a:off x="4863238" y="-1"/>
            <a:ext cx="2165091" cy="6886749"/>
          </a:xfrm>
        </p:spPr>
      </p:pic>
      <p:sp>
        <p:nvSpPr>
          <p:cNvPr id="6" name="Content Placeholder 2"/>
          <p:cNvSpPr txBox="1">
            <a:spLocks/>
          </p:cNvSpPr>
          <p:nvPr/>
        </p:nvSpPr>
        <p:spPr>
          <a:xfrm>
            <a:off x="457200" y="3443373"/>
            <a:ext cx="3658144" cy="2857587"/>
          </a:xfrm>
          <a:prstGeom prst="rect">
            <a:avLst/>
          </a:prstGeom>
          <a:solidFill>
            <a:schemeClr val="accent1"/>
          </a:solidFill>
          <a:ln w="38100" cmpd="sng">
            <a:solidFill>
              <a:schemeClr val="tx1"/>
            </a:solidFill>
          </a:ln>
        </p:spPr>
        <p:txBody>
          <a:bodyPr vert="horz" lIns="91440" tIns="45720" rIns="91440" bIns="45720" rtlCol="0">
            <a:noAutofit/>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0" indent="0" algn="ctr">
              <a:buFont typeface="Arial" pitchFamily="34" charset="0"/>
              <a:buNone/>
            </a:pPr>
            <a:r>
              <a:rPr lang="en-US" sz="4000" smtClean="0"/>
              <a:t>Correlative models can only take you so far….</a:t>
            </a:r>
            <a:endParaRPr lang="en-US" sz="4000" dirty="0"/>
          </a:p>
        </p:txBody>
      </p:sp>
    </p:spTree>
    <p:extLst>
      <p:ext uri="{BB962C8B-B14F-4D97-AF65-F5344CB8AC3E}">
        <p14:creationId xmlns:p14="http://schemas.microsoft.com/office/powerpoint/2010/main" val="155522053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2-01-11 at 6.44.21 PM.png"/>
          <p:cNvPicPr>
            <a:picLocks noChangeAspect="1"/>
          </p:cNvPicPr>
          <p:nvPr/>
        </p:nvPicPr>
        <p:blipFill>
          <a:blip r:embed="rId3"/>
          <a:stretch>
            <a:fillRect/>
          </a:stretch>
        </p:blipFill>
        <p:spPr>
          <a:xfrm>
            <a:off x="358725" y="2716738"/>
            <a:ext cx="8559709" cy="3590127"/>
          </a:xfrm>
          <a:prstGeom prst="rect">
            <a:avLst/>
          </a:prstGeom>
        </p:spPr>
      </p:pic>
      <p:sp>
        <p:nvSpPr>
          <p:cNvPr id="2" name="Title 1"/>
          <p:cNvSpPr>
            <a:spLocks noGrp="1"/>
          </p:cNvSpPr>
          <p:nvPr>
            <p:ph type="title"/>
          </p:nvPr>
        </p:nvSpPr>
        <p:spPr/>
        <p:txBody>
          <a:bodyPr/>
          <a:lstStyle/>
          <a:p>
            <a:r>
              <a:rPr lang="en-US" dirty="0" smtClean="0"/>
              <a:t>Forecasting</a:t>
            </a:r>
            <a:endParaRPr lang="en-US" dirty="0"/>
          </a:p>
        </p:txBody>
      </p:sp>
      <p:sp>
        <p:nvSpPr>
          <p:cNvPr id="3" name="Content Placeholder 2"/>
          <p:cNvSpPr>
            <a:spLocks noGrp="1"/>
          </p:cNvSpPr>
          <p:nvPr>
            <p:ph sz="quarter" idx="1"/>
          </p:nvPr>
        </p:nvSpPr>
        <p:spPr>
          <a:xfrm>
            <a:off x="457200" y="1675910"/>
            <a:ext cx="8328214" cy="4481050"/>
          </a:xfrm>
        </p:spPr>
        <p:txBody>
          <a:bodyPr>
            <a:normAutofit/>
          </a:bodyPr>
          <a:lstStyle/>
          <a:p>
            <a:pPr marL="0" indent="0">
              <a:buNone/>
            </a:pPr>
            <a:r>
              <a:rPr lang="en-US" dirty="0" smtClean="0"/>
              <a:t>And the need for mechanism…</a:t>
            </a:r>
            <a:endParaRPr lang="en-US" b="1" dirty="0" smtClean="0"/>
          </a:p>
        </p:txBody>
      </p:sp>
      <p:sp>
        <p:nvSpPr>
          <p:cNvPr id="6" name="Rectangle 5"/>
          <p:cNvSpPr/>
          <p:nvPr/>
        </p:nvSpPr>
        <p:spPr>
          <a:xfrm>
            <a:off x="7035537" y="6373203"/>
            <a:ext cx="1651263" cy="369332"/>
          </a:xfrm>
          <a:prstGeom prst="rect">
            <a:avLst/>
          </a:prstGeom>
        </p:spPr>
        <p:txBody>
          <a:bodyPr wrap="none">
            <a:spAutoFit/>
          </a:bodyPr>
          <a:lstStyle/>
          <a:p>
            <a:r>
              <a:rPr lang="en-US"/>
              <a:t>http://xkcd.com</a:t>
            </a:r>
          </a:p>
        </p:txBody>
      </p:sp>
      <p:sp>
        <p:nvSpPr>
          <p:cNvPr id="4" name="Slide Number Placeholder 3"/>
          <p:cNvSpPr>
            <a:spLocks noGrp="1"/>
          </p:cNvSpPr>
          <p:nvPr>
            <p:ph type="sldNum" sz="quarter" idx="12"/>
          </p:nvPr>
        </p:nvSpPr>
        <p:spPr/>
        <p:txBody>
          <a:bodyPr/>
          <a:lstStyle/>
          <a:p>
            <a:fld id="{0CFEC368-1D7A-4F81-ABF6-AE0E36BAF64C}" type="slidenum">
              <a:rPr lang="en-US" smtClean="0"/>
              <a:pPr/>
              <a:t>22</a:t>
            </a:fld>
            <a:endParaRPr lang="en-US" dirty="0"/>
          </a:p>
        </p:txBody>
      </p:sp>
    </p:spTree>
    <p:extLst>
      <p:ext uri="{BB962C8B-B14F-4D97-AF65-F5344CB8AC3E}">
        <p14:creationId xmlns:p14="http://schemas.microsoft.com/office/powerpoint/2010/main" val="41276074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337512" y="3634183"/>
            <a:ext cx="1891426" cy="1200329"/>
          </a:xfrm>
          <a:prstGeom prst="rect">
            <a:avLst/>
          </a:prstGeom>
          <a:noFill/>
        </p:spPr>
        <p:txBody>
          <a:bodyPr wrap="none" rtlCol="0">
            <a:spAutoFit/>
          </a:bodyPr>
          <a:lstStyle/>
          <a:p>
            <a:r>
              <a:rPr lang="en-US" dirty="0" smtClean="0"/>
              <a:t>Need a forest</a:t>
            </a:r>
          </a:p>
          <a:p>
            <a:r>
              <a:rPr lang="en-US" dirty="0" smtClean="0"/>
              <a:t> example of </a:t>
            </a:r>
          </a:p>
          <a:p>
            <a:r>
              <a:rPr lang="en-US" dirty="0" smtClean="0"/>
              <a:t>something going </a:t>
            </a:r>
          </a:p>
          <a:p>
            <a:r>
              <a:rPr lang="en-US" dirty="0" smtClean="0"/>
              <a:t>wrong!!</a:t>
            </a:r>
            <a:endParaRPr lang="en-US" dirty="0"/>
          </a:p>
        </p:txBody>
      </p:sp>
      <p:sp>
        <p:nvSpPr>
          <p:cNvPr id="5" name="Slide Number Placeholder 4"/>
          <p:cNvSpPr>
            <a:spLocks noGrp="1"/>
          </p:cNvSpPr>
          <p:nvPr>
            <p:ph type="sldNum" sz="quarter" idx="12"/>
          </p:nvPr>
        </p:nvSpPr>
        <p:spPr/>
        <p:txBody>
          <a:bodyPr/>
          <a:lstStyle/>
          <a:p>
            <a:fld id="{0CFEC368-1D7A-4F81-ABF6-AE0E36BAF64C}" type="slidenum">
              <a:rPr lang="en-US" smtClean="0"/>
              <a:pPr/>
              <a:t>23</a:t>
            </a:fld>
            <a:endParaRPr lang="en-US" dirty="0"/>
          </a:p>
        </p:txBody>
      </p:sp>
      <p:sp>
        <p:nvSpPr>
          <p:cNvPr id="7" name="TextBox 6"/>
          <p:cNvSpPr txBox="1"/>
          <p:nvPr/>
        </p:nvSpPr>
        <p:spPr>
          <a:xfrm>
            <a:off x="870323" y="652184"/>
            <a:ext cx="3277750" cy="1323439"/>
          </a:xfrm>
          <a:prstGeom prst="rect">
            <a:avLst/>
          </a:prstGeom>
          <a:noFill/>
        </p:spPr>
        <p:txBody>
          <a:bodyPr wrap="square" rtlCol="0">
            <a:spAutoFit/>
          </a:bodyPr>
          <a:lstStyle/>
          <a:p>
            <a:r>
              <a:rPr lang="en-US" sz="4000" dirty="0" smtClean="0"/>
              <a:t>Correlative		</a:t>
            </a:r>
            <a:endParaRPr lang="en-US" sz="4000" dirty="0"/>
          </a:p>
        </p:txBody>
      </p:sp>
      <p:pic>
        <p:nvPicPr>
          <p:cNvPr id="9" name="Picture 8" descr="Screen Shot 2013-01-09 at 12.04.44 PM.png"/>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4688530" y="1540138"/>
            <a:ext cx="4278071" cy="2281388"/>
          </a:xfrm>
          <a:prstGeom prst="rect">
            <a:avLst/>
          </a:prstGeom>
        </p:spPr>
      </p:pic>
      <p:sp>
        <p:nvSpPr>
          <p:cNvPr id="10" name="TextBox 9"/>
          <p:cNvSpPr txBox="1"/>
          <p:nvPr/>
        </p:nvSpPr>
        <p:spPr>
          <a:xfrm>
            <a:off x="5728934" y="3801676"/>
            <a:ext cx="2783397" cy="523220"/>
          </a:xfrm>
          <a:prstGeom prst="rect">
            <a:avLst/>
          </a:prstGeom>
          <a:noFill/>
        </p:spPr>
        <p:txBody>
          <a:bodyPr wrap="square" rtlCol="0">
            <a:spAutoFit/>
          </a:bodyPr>
          <a:lstStyle/>
          <a:p>
            <a:r>
              <a:rPr lang="en-US" sz="2800" dirty="0" smtClean="0"/>
              <a:t>Summer rainfall</a:t>
            </a:r>
            <a:endParaRPr lang="en-US" sz="2800" dirty="0"/>
          </a:p>
        </p:txBody>
      </p:sp>
      <p:pic>
        <p:nvPicPr>
          <p:cNvPr id="11" name="Picture 10" descr="Screen Shot 2014-06-24 at 4.44.34 PM.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23133" y="1405037"/>
            <a:ext cx="3872189" cy="2844701"/>
          </a:xfrm>
          <a:prstGeom prst="rect">
            <a:avLst/>
          </a:prstGeom>
        </p:spPr>
      </p:pic>
      <p:pic>
        <p:nvPicPr>
          <p:cNvPr id="12" name="Picture 11" descr="Screen Shot 2014-02-26 at 7.43.14 AM.png"/>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4761885" y="4321466"/>
            <a:ext cx="4382030" cy="2092895"/>
          </a:xfrm>
          <a:prstGeom prst="rect">
            <a:avLst/>
          </a:prstGeom>
        </p:spPr>
      </p:pic>
      <p:pic>
        <p:nvPicPr>
          <p:cNvPr id="13" name="Picture 12" descr="Screen Shot 2013-04-23 at 4.25.48 PM.png"/>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212709" y="4294446"/>
            <a:ext cx="4543387" cy="2119915"/>
          </a:xfrm>
          <a:prstGeom prst="rect">
            <a:avLst/>
          </a:prstGeom>
        </p:spPr>
      </p:pic>
      <p:pic>
        <p:nvPicPr>
          <p:cNvPr id="14" name="Picture 13" descr="Screen Shot 2014-06-24 at 4.44.34 PM.png"/>
          <p:cNvPicPr>
            <a:picLocks noChangeAspect="1"/>
          </p:cNvPicPr>
          <p:nvPr/>
        </p:nvPicPr>
        <p:blipFill rotWithShape="1">
          <a:blip r:embed="rId7">
            <a:extLst>
              <a:ext uri="{28A0092B-C50C-407E-A947-70E740481C1C}">
                <a14:useLocalDpi xmlns:a14="http://schemas.microsoft.com/office/drawing/2010/main"/>
              </a:ext>
            </a:extLst>
          </a:blip>
          <a:srcRect/>
          <a:stretch/>
        </p:blipFill>
        <p:spPr>
          <a:xfrm>
            <a:off x="4030498" y="4347260"/>
            <a:ext cx="275513" cy="1972531"/>
          </a:xfrm>
          <a:prstGeom prst="rect">
            <a:avLst/>
          </a:prstGeom>
        </p:spPr>
      </p:pic>
      <p:sp>
        <p:nvSpPr>
          <p:cNvPr id="16" name="TextBox 15"/>
          <p:cNvSpPr txBox="1"/>
          <p:nvPr/>
        </p:nvSpPr>
        <p:spPr>
          <a:xfrm>
            <a:off x="870323" y="2775085"/>
            <a:ext cx="3215769" cy="2092881"/>
          </a:xfrm>
          <a:prstGeom prst="rect">
            <a:avLst/>
          </a:prstGeom>
          <a:solidFill>
            <a:srgbClr val="979797"/>
          </a:solidFill>
          <a:ln w="38100" cmpd="sng">
            <a:solidFill>
              <a:schemeClr val="tx1"/>
            </a:solidFill>
          </a:ln>
        </p:spPr>
        <p:txBody>
          <a:bodyPr wrap="square" rtlCol="0">
            <a:spAutoFit/>
          </a:bodyPr>
          <a:lstStyle/>
          <a:p>
            <a:pPr algn="ctr"/>
            <a:r>
              <a:rPr lang="en-US" sz="2800" dirty="0"/>
              <a:t>Correlative models are only useful if things don’t change too much</a:t>
            </a:r>
          </a:p>
          <a:p>
            <a:endParaRPr lang="en-US" dirty="0"/>
          </a:p>
        </p:txBody>
      </p:sp>
      <p:sp>
        <p:nvSpPr>
          <p:cNvPr id="18" name="TextBox 17"/>
          <p:cNvSpPr txBox="1"/>
          <p:nvPr/>
        </p:nvSpPr>
        <p:spPr>
          <a:xfrm>
            <a:off x="5234581" y="652184"/>
            <a:ext cx="3277750" cy="707886"/>
          </a:xfrm>
          <a:prstGeom prst="rect">
            <a:avLst/>
          </a:prstGeom>
          <a:noFill/>
        </p:spPr>
        <p:txBody>
          <a:bodyPr wrap="square" rtlCol="0">
            <a:spAutoFit/>
          </a:bodyPr>
          <a:lstStyle/>
          <a:p>
            <a:r>
              <a:rPr lang="en-US" sz="4000" dirty="0" smtClean="0"/>
              <a:t>Mechanistic</a:t>
            </a:r>
            <a:endParaRPr lang="en-US" sz="4000" dirty="0"/>
          </a:p>
        </p:txBody>
      </p:sp>
    </p:spTree>
    <p:extLst>
      <p:ext uri="{BB962C8B-B14F-4D97-AF65-F5344CB8AC3E}">
        <p14:creationId xmlns:p14="http://schemas.microsoft.com/office/powerpoint/2010/main" val="9226136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8"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1"/>
          <p:cNvSpPr txBox="1">
            <a:spLocks/>
          </p:cNvSpPr>
          <p:nvPr/>
        </p:nvSpPr>
        <p:spPr>
          <a:xfrm>
            <a:off x="386639" y="357770"/>
            <a:ext cx="8757361" cy="990600"/>
          </a:xfrm>
          <a:prstGeom prst="rect">
            <a:avLst/>
          </a:prstGeom>
        </p:spPr>
        <p:txBody>
          <a:bodyPr vert="horz" lIns="91440" tIns="45720" rIns="91440" bIns="45720" rtlCol="0" anchor="ctr">
            <a:no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US" sz="3800" dirty="0" smtClean="0"/>
              <a:t>Mechanistic Forecasting</a:t>
            </a:r>
            <a:endParaRPr lang="en-US" sz="3800" dirty="0"/>
          </a:p>
        </p:txBody>
      </p:sp>
      <p:sp>
        <p:nvSpPr>
          <p:cNvPr id="46" name="TextBox 45"/>
          <p:cNvSpPr txBox="1"/>
          <p:nvPr/>
        </p:nvSpPr>
        <p:spPr>
          <a:xfrm>
            <a:off x="3361254" y="3055511"/>
            <a:ext cx="2534067" cy="584776"/>
          </a:xfrm>
          <a:prstGeom prst="rect">
            <a:avLst/>
          </a:prstGeom>
          <a:solidFill>
            <a:srgbClr val="979797"/>
          </a:solidFill>
          <a:ln w="38100" cmpd="sng">
            <a:solidFill>
              <a:srgbClr val="000000"/>
            </a:solidFill>
          </a:ln>
        </p:spPr>
        <p:txBody>
          <a:bodyPr wrap="none" rtlCol="0">
            <a:spAutoFit/>
          </a:bodyPr>
          <a:lstStyle/>
          <a:p>
            <a:r>
              <a:rPr lang="en-US" sz="3200" dirty="0" smtClean="0"/>
              <a:t>Demography</a:t>
            </a:r>
            <a:endParaRPr lang="en-US" sz="3200" dirty="0"/>
          </a:p>
        </p:txBody>
      </p:sp>
      <p:sp>
        <p:nvSpPr>
          <p:cNvPr id="6" name="TextBox 5"/>
          <p:cNvSpPr txBox="1"/>
          <p:nvPr/>
        </p:nvSpPr>
        <p:spPr>
          <a:xfrm>
            <a:off x="331470" y="0"/>
            <a:ext cx="8511058" cy="369332"/>
          </a:xfrm>
          <a:prstGeom prst="rect">
            <a:avLst/>
          </a:prstGeom>
          <a:noFill/>
          <a:ln>
            <a:noFill/>
          </a:ln>
        </p:spPr>
        <p:txBody>
          <a:bodyPr wrap="square" rtlCol="0">
            <a:spAutoFit/>
          </a:bodyPr>
          <a:lstStyle/>
          <a:p>
            <a:pPr algn="ctr"/>
            <a:r>
              <a:rPr lang="en-US" b="1" dirty="0" smtClean="0"/>
              <a:t>Global Change      </a:t>
            </a:r>
            <a:r>
              <a:rPr lang="en-US" dirty="0" smtClean="0">
                <a:solidFill>
                  <a:schemeClr val="bg1">
                    <a:lumMod val="85000"/>
                  </a:schemeClr>
                </a:solidFill>
              </a:rPr>
              <a:t>Demography</a:t>
            </a:r>
            <a:r>
              <a:rPr lang="en-US" dirty="0" smtClean="0">
                <a:solidFill>
                  <a:schemeClr val="bg1">
                    <a:lumMod val="75000"/>
                  </a:schemeClr>
                </a:solidFill>
              </a:rPr>
              <a:t> </a:t>
            </a:r>
            <a:r>
              <a:rPr lang="en-US" dirty="0" smtClean="0">
                <a:solidFill>
                  <a:schemeClr val="bg1">
                    <a:lumMod val="85000"/>
                  </a:schemeClr>
                </a:solidFill>
              </a:rPr>
              <a:t>       Biodiversity       Communities         Synthesis</a:t>
            </a:r>
            <a:endParaRPr lang="en-US" dirty="0">
              <a:solidFill>
                <a:schemeClr val="bg1">
                  <a:lumMod val="85000"/>
                </a:schemeClr>
              </a:solidFill>
            </a:endParaRPr>
          </a:p>
        </p:txBody>
      </p:sp>
    </p:spTree>
    <p:extLst>
      <p:ext uri="{BB962C8B-B14F-4D97-AF65-F5344CB8AC3E}">
        <p14:creationId xmlns:p14="http://schemas.microsoft.com/office/powerpoint/2010/main" val="50268017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1"/>
          <p:cNvSpPr txBox="1">
            <a:spLocks/>
          </p:cNvSpPr>
          <p:nvPr/>
        </p:nvSpPr>
        <p:spPr>
          <a:xfrm>
            <a:off x="386639" y="357770"/>
            <a:ext cx="8757361" cy="990600"/>
          </a:xfrm>
          <a:prstGeom prst="rect">
            <a:avLst/>
          </a:prstGeom>
        </p:spPr>
        <p:txBody>
          <a:bodyPr vert="horz" lIns="91440" tIns="45720" rIns="91440" bIns="45720" rtlCol="0" anchor="ctr">
            <a:no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US" sz="3800" dirty="0"/>
              <a:t>Mechanistic Forecasting</a:t>
            </a:r>
          </a:p>
        </p:txBody>
      </p:sp>
      <p:sp>
        <p:nvSpPr>
          <p:cNvPr id="46" name="TextBox 45"/>
          <p:cNvSpPr txBox="1"/>
          <p:nvPr/>
        </p:nvSpPr>
        <p:spPr>
          <a:xfrm>
            <a:off x="3361254" y="3055511"/>
            <a:ext cx="2534067" cy="584776"/>
          </a:xfrm>
          <a:prstGeom prst="rect">
            <a:avLst/>
          </a:prstGeom>
          <a:solidFill>
            <a:srgbClr val="979797"/>
          </a:solidFill>
          <a:ln w="38100" cmpd="sng">
            <a:solidFill>
              <a:srgbClr val="000000"/>
            </a:solidFill>
          </a:ln>
        </p:spPr>
        <p:txBody>
          <a:bodyPr wrap="none" rtlCol="0">
            <a:spAutoFit/>
          </a:bodyPr>
          <a:lstStyle/>
          <a:p>
            <a:r>
              <a:rPr lang="en-US" sz="3200" dirty="0" smtClean="0"/>
              <a:t>Demography</a:t>
            </a:r>
            <a:endParaRPr lang="en-US" sz="3200" dirty="0"/>
          </a:p>
        </p:txBody>
      </p:sp>
      <p:sp>
        <p:nvSpPr>
          <p:cNvPr id="19" name="TextBox 18"/>
          <p:cNvSpPr txBox="1"/>
          <p:nvPr/>
        </p:nvSpPr>
        <p:spPr>
          <a:xfrm>
            <a:off x="523552" y="3126256"/>
            <a:ext cx="1510650" cy="400110"/>
          </a:xfrm>
          <a:prstGeom prst="rect">
            <a:avLst/>
          </a:prstGeom>
          <a:solidFill>
            <a:srgbClr val="D9D9D9"/>
          </a:solidFill>
          <a:ln w="19050" cmpd="sng">
            <a:solidFill>
              <a:srgbClr val="CA0000"/>
            </a:solidFill>
          </a:ln>
        </p:spPr>
        <p:txBody>
          <a:bodyPr wrap="none" rtlCol="0">
            <a:spAutoFit/>
          </a:bodyPr>
          <a:lstStyle/>
          <a:p>
            <a:pPr algn="ctr"/>
            <a:r>
              <a:rPr lang="en-US" sz="2000" dirty="0"/>
              <a:t>d</a:t>
            </a:r>
            <a:r>
              <a:rPr lang="en-US" sz="2000" dirty="0" smtClean="0"/>
              <a:t>isturbance</a:t>
            </a:r>
            <a:endParaRPr lang="en-US" sz="2000" dirty="0"/>
          </a:p>
        </p:txBody>
      </p:sp>
      <p:sp>
        <p:nvSpPr>
          <p:cNvPr id="20" name="TextBox 19"/>
          <p:cNvSpPr txBox="1"/>
          <p:nvPr/>
        </p:nvSpPr>
        <p:spPr>
          <a:xfrm>
            <a:off x="537954" y="3675492"/>
            <a:ext cx="1496248" cy="707886"/>
          </a:xfrm>
          <a:prstGeom prst="rect">
            <a:avLst/>
          </a:prstGeom>
          <a:solidFill>
            <a:srgbClr val="D9D9D9"/>
          </a:solidFill>
          <a:ln w="19050" cmpd="sng">
            <a:solidFill>
              <a:srgbClr val="CA0000"/>
            </a:solidFill>
          </a:ln>
        </p:spPr>
        <p:txBody>
          <a:bodyPr wrap="none" rtlCol="0">
            <a:spAutoFit/>
          </a:bodyPr>
          <a:lstStyle/>
          <a:p>
            <a:pPr algn="ctr"/>
            <a:r>
              <a:rPr lang="en-US" sz="2000" dirty="0"/>
              <a:t>b</a:t>
            </a:r>
            <a:r>
              <a:rPr lang="en-US" sz="2000" dirty="0" smtClean="0"/>
              <a:t>iotic </a:t>
            </a:r>
          </a:p>
          <a:p>
            <a:pPr algn="ctr"/>
            <a:r>
              <a:rPr lang="en-US" sz="2000" dirty="0" smtClean="0"/>
              <a:t>interactions</a:t>
            </a:r>
            <a:endParaRPr lang="en-US" sz="2000" dirty="0"/>
          </a:p>
        </p:txBody>
      </p:sp>
      <p:sp>
        <p:nvSpPr>
          <p:cNvPr id="21" name="TextBox 20"/>
          <p:cNvSpPr txBox="1"/>
          <p:nvPr/>
        </p:nvSpPr>
        <p:spPr>
          <a:xfrm>
            <a:off x="528239" y="2594881"/>
            <a:ext cx="1495594" cy="400110"/>
          </a:xfrm>
          <a:prstGeom prst="rect">
            <a:avLst/>
          </a:prstGeom>
          <a:solidFill>
            <a:schemeClr val="bg1">
              <a:lumMod val="85000"/>
            </a:schemeClr>
          </a:solidFill>
          <a:ln w="12700" cmpd="sng">
            <a:solidFill>
              <a:srgbClr val="CA0000"/>
            </a:solidFill>
          </a:ln>
        </p:spPr>
        <p:txBody>
          <a:bodyPr wrap="square" rtlCol="0">
            <a:spAutoFit/>
          </a:bodyPr>
          <a:lstStyle/>
          <a:p>
            <a:pPr algn="ctr"/>
            <a:r>
              <a:rPr lang="en-US" sz="2000" dirty="0" smtClean="0"/>
              <a:t>climate</a:t>
            </a:r>
            <a:endParaRPr lang="en-US" sz="2000" dirty="0"/>
          </a:p>
        </p:txBody>
      </p:sp>
      <p:sp>
        <p:nvSpPr>
          <p:cNvPr id="7" name="Right Arrow 6"/>
          <p:cNvSpPr/>
          <p:nvPr/>
        </p:nvSpPr>
        <p:spPr>
          <a:xfrm>
            <a:off x="2203203" y="3264728"/>
            <a:ext cx="922872" cy="345984"/>
          </a:xfrm>
          <a:prstGeom prst="rightArrow">
            <a:avLst>
              <a:gd name="adj1" fmla="val 23600"/>
              <a:gd name="adj2" fmla="val 50000"/>
            </a:avLst>
          </a:prstGeom>
          <a:solidFill>
            <a:srgbClr val="B1CCD9"/>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1" name="TextBox 40"/>
          <p:cNvSpPr txBox="1"/>
          <p:nvPr/>
        </p:nvSpPr>
        <p:spPr>
          <a:xfrm>
            <a:off x="537954" y="4515365"/>
            <a:ext cx="1485879" cy="400110"/>
          </a:xfrm>
          <a:prstGeom prst="rect">
            <a:avLst/>
          </a:prstGeom>
          <a:solidFill>
            <a:srgbClr val="D9D9D9"/>
          </a:solidFill>
          <a:ln w="19050" cmpd="sng">
            <a:solidFill>
              <a:srgbClr val="CA0000"/>
            </a:solidFill>
          </a:ln>
        </p:spPr>
        <p:txBody>
          <a:bodyPr wrap="square" rtlCol="0">
            <a:spAutoFit/>
          </a:bodyPr>
          <a:lstStyle/>
          <a:p>
            <a:pPr algn="ctr"/>
            <a:r>
              <a:rPr lang="en-US" sz="2000" dirty="0" smtClean="0"/>
              <a:t>land use</a:t>
            </a:r>
          </a:p>
        </p:txBody>
      </p:sp>
      <p:sp>
        <p:nvSpPr>
          <p:cNvPr id="16" name="TextBox 15"/>
          <p:cNvSpPr txBox="1"/>
          <p:nvPr/>
        </p:nvSpPr>
        <p:spPr>
          <a:xfrm>
            <a:off x="4744926" y="4259756"/>
            <a:ext cx="1491793" cy="400110"/>
          </a:xfrm>
          <a:prstGeom prst="rect">
            <a:avLst/>
          </a:prstGeom>
          <a:solidFill>
            <a:schemeClr val="bg1">
              <a:lumMod val="85000"/>
            </a:schemeClr>
          </a:solidFill>
          <a:ln w="19050" cmpd="sng">
            <a:solidFill>
              <a:srgbClr val="CA0000"/>
            </a:solidFill>
          </a:ln>
        </p:spPr>
        <p:txBody>
          <a:bodyPr wrap="square" rtlCol="0">
            <a:spAutoFit/>
          </a:bodyPr>
          <a:lstStyle/>
          <a:p>
            <a:pPr algn="ctr"/>
            <a:r>
              <a:rPr lang="en-US" sz="2000" dirty="0"/>
              <a:t>d</a:t>
            </a:r>
            <a:r>
              <a:rPr lang="en-US" sz="2000" dirty="0" smtClean="0"/>
              <a:t>ispersal</a:t>
            </a:r>
            <a:endParaRPr lang="en-US" sz="2000" dirty="0"/>
          </a:p>
        </p:txBody>
      </p:sp>
      <p:sp>
        <p:nvSpPr>
          <p:cNvPr id="17" name="TextBox 16"/>
          <p:cNvSpPr txBox="1"/>
          <p:nvPr/>
        </p:nvSpPr>
        <p:spPr>
          <a:xfrm>
            <a:off x="2975230" y="3764366"/>
            <a:ext cx="1503159" cy="369332"/>
          </a:xfrm>
          <a:prstGeom prst="rect">
            <a:avLst/>
          </a:prstGeom>
          <a:solidFill>
            <a:srgbClr val="D9D9D9"/>
          </a:solidFill>
          <a:ln w="19050" cmpd="sng">
            <a:solidFill>
              <a:srgbClr val="CA0000"/>
            </a:solidFill>
          </a:ln>
        </p:spPr>
        <p:txBody>
          <a:bodyPr wrap="square" rtlCol="0">
            <a:spAutoFit/>
          </a:bodyPr>
          <a:lstStyle/>
          <a:p>
            <a:pPr algn="ctr"/>
            <a:r>
              <a:rPr lang="en-US" dirty="0"/>
              <a:t>s</a:t>
            </a:r>
            <a:r>
              <a:rPr lang="en-US" dirty="0" smtClean="0"/>
              <a:t>urvival</a:t>
            </a:r>
          </a:p>
        </p:txBody>
      </p:sp>
      <p:sp>
        <p:nvSpPr>
          <p:cNvPr id="27" name="TextBox 26"/>
          <p:cNvSpPr txBox="1"/>
          <p:nvPr/>
        </p:nvSpPr>
        <p:spPr>
          <a:xfrm>
            <a:off x="2975230" y="4277271"/>
            <a:ext cx="1503159" cy="369332"/>
          </a:xfrm>
          <a:prstGeom prst="rect">
            <a:avLst/>
          </a:prstGeom>
          <a:solidFill>
            <a:srgbClr val="D9D9D9"/>
          </a:solidFill>
          <a:ln w="19050" cmpd="sng">
            <a:solidFill>
              <a:srgbClr val="CA0000"/>
            </a:solidFill>
          </a:ln>
        </p:spPr>
        <p:txBody>
          <a:bodyPr wrap="square" rtlCol="0">
            <a:spAutoFit/>
          </a:bodyPr>
          <a:lstStyle/>
          <a:p>
            <a:pPr algn="ctr"/>
            <a:r>
              <a:rPr lang="en-US" dirty="0"/>
              <a:t>g</a:t>
            </a:r>
            <a:r>
              <a:rPr lang="en-US" dirty="0" smtClean="0"/>
              <a:t>rowth</a:t>
            </a:r>
          </a:p>
        </p:txBody>
      </p:sp>
      <p:sp>
        <p:nvSpPr>
          <p:cNvPr id="28" name="TextBox 27"/>
          <p:cNvSpPr txBox="1"/>
          <p:nvPr/>
        </p:nvSpPr>
        <p:spPr>
          <a:xfrm>
            <a:off x="4743580" y="3774113"/>
            <a:ext cx="1467882" cy="369332"/>
          </a:xfrm>
          <a:prstGeom prst="rect">
            <a:avLst/>
          </a:prstGeom>
          <a:solidFill>
            <a:srgbClr val="D9D9D9"/>
          </a:solidFill>
          <a:ln w="19050" cmpd="sng">
            <a:solidFill>
              <a:srgbClr val="CA0000"/>
            </a:solidFill>
          </a:ln>
        </p:spPr>
        <p:txBody>
          <a:bodyPr wrap="none" rtlCol="0">
            <a:spAutoFit/>
          </a:bodyPr>
          <a:lstStyle/>
          <a:p>
            <a:pPr algn="ctr"/>
            <a:r>
              <a:rPr lang="en-US" dirty="0"/>
              <a:t>r</a:t>
            </a:r>
            <a:r>
              <a:rPr lang="en-US" dirty="0" smtClean="0"/>
              <a:t>eproduction</a:t>
            </a:r>
          </a:p>
        </p:txBody>
      </p:sp>
      <p:sp>
        <p:nvSpPr>
          <p:cNvPr id="29" name="TextBox 28"/>
          <p:cNvSpPr txBox="1"/>
          <p:nvPr/>
        </p:nvSpPr>
        <p:spPr>
          <a:xfrm>
            <a:off x="3820420" y="4776177"/>
            <a:ext cx="1503159" cy="369332"/>
          </a:xfrm>
          <a:prstGeom prst="rect">
            <a:avLst/>
          </a:prstGeom>
          <a:solidFill>
            <a:srgbClr val="D9D9D9"/>
          </a:solidFill>
          <a:ln w="19050" cmpd="sng">
            <a:solidFill>
              <a:srgbClr val="CA0000"/>
            </a:solidFill>
            <a:prstDash val="sysDot"/>
          </a:ln>
        </p:spPr>
        <p:txBody>
          <a:bodyPr wrap="square" rtlCol="0">
            <a:spAutoFit/>
          </a:bodyPr>
          <a:lstStyle/>
          <a:p>
            <a:pPr algn="ctr"/>
            <a:r>
              <a:rPr lang="en-US" smtClean="0"/>
              <a:t>traits</a:t>
            </a:r>
            <a:endParaRPr lang="en-US" dirty="0" smtClean="0"/>
          </a:p>
        </p:txBody>
      </p:sp>
      <p:sp>
        <p:nvSpPr>
          <p:cNvPr id="15" name="TextBox 14"/>
          <p:cNvSpPr txBox="1"/>
          <p:nvPr/>
        </p:nvSpPr>
        <p:spPr>
          <a:xfrm>
            <a:off x="331470" y="0"/>
            <a:ext cx="8511058" cy="369332"/>
          </a:xfrm>
          <a:prstGeom prst="rect">
            <a:avLst/>
          </a:prstGeom>
          <a:noFill/>
          <a:ln>
            <a:noFill/>
          </a:ln>
        </p:spPr>
        <p:txBody>
          <a:bodyPr wrap="square" rtlCol="0">
            <a:spAutoFit/>
          </a:bodyPr>
          <a:lstStyle/>
          <a:p>
            <a:pPr algn="ctr"/>
            <a:r>
              <a:rPr lang="en-US" b="1" dirty="0" smtClean="0"/>
              <a:t>Global Change      </a:t>
            </a:r>
            <a:r>
              <a:rPr lang="en-US" dirty="0" smtClean="0">
                <a:solidFill>
                  <a:schemeClr val="bg1">
                    <a:lumMod val="85000"/>
                  </a:schemeClr>
                </a:solidFill>
              </a:rPr>
              <a:t>Demography</a:t>
            </a:r>
            <a:r>
              <a:rPr lang="en-US" dirty="0" smtClean="0">
                <a:solidFill>
                  <a:schemeClr val="bg1">
                    <a:lumMod val="75000"/>
                  </a:schemeClr>
                </a:solidFill>
              </a:rPr>
              <a:t> </a:t>
            </a:r>
            <a:r>
              <a:rPr lang="en-US" dirty="0" smtClean="0">
                <a:solidFill>
                  <a:schemeClr val="bg1">
                    <a:lumMod val="85000"/>
                  </a:schemeClr>
                </a:solidFill>
              </a:rPr>
              <a:t>       Biodiversity       Communities         Synthesis</a:t>
            </a:r>
            <a:endParaRPr lang="en-US" dirty="0">
              <a:solidFill>
                <a:schemeClr val="bg1">
                  <a:lumMod val="85000"/>
                </a:schemeClr>
              </a:solidFill>
            </a:endParaRPr>
          </a:p>
        </p:txBody>
      </p:sp>
    </p:spTree>
    <p:extLst>
      <p:ext uri="{BB962C8B-B14F-4D97-AF65-F5344CB8AC3E}">
        <p14:creationId xmlns:p14="http://schemas.microsoft.com/office/powerpoint/2010/main" val="496888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7" grpId="0" animBg="1"/>
      <p:bldP spid="41"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361254" y="3055511"/>
            <a:ext cx="2534067" cy="584776"/>
          </a:xfrm>
          <a:prstGeom prst="rect">
            <a:avLst/>
          </a:prstGeom>
          <a:solidFill>
            <a:srgbClr val="979797"/>
          </a:solidFill>
          <a:ln w="38100" cmpd="sng">
            <a:solidFill>
              <a:srgbClr val="000000"/>
            </a:solidFill>
          </a:ln>
        </p:spPr>
        <p:txBody>
          <a:bodyPr wrap="none" rtlCol="0">
            <a:spAutoFit/>
          </a:bodyPr>
          <a:lstStyle/>
          <a:p>
            <a:r>
              <a:rPr lang="en-US" sz="3200" dirty="0" smtClean="0"/>
              <a:t>Demography</a:t>
            </a:r>
            <a:endParaRPr lang="en-US" sz="3200" dirty="0"/>
          </a:p>
        </p:txBody>
      </p:sp>
      <p:sp>
        <p:nvSpPr>
          <p:cNvPr id="5" name="TextBox 4"/>
          <p:cNvSpPr txBox="1"/>
          <p:nvPr/>
        </p:nvSpPr>
        <p:spPr>
          <a:xfrm>
            <a:off x="4744926" y="4259756"/>
            <a:ext cx="1491793" cy="400110"/>
          </a:xfrm>
          <a:prstGeom prst="rect">
            <a:avLst/>
          </a:prstGeom>
          <a:solidFill>
            <a:schemeClr val="bg1">
              <a:lumMod val="85000"/>
            </a:schemeClr>
          </a:solidFill>
          <a:ln w="19050" cmpd="sng">
            <a:solidFill>
              <a:srgbClr val="CA0000"/>
            </a:solidFill>
          </a:ln>
        </p:spPr>
        <p:txBody>
          <a:bodyPr wrap="square" rtlCol="0">
            <a:spAutoFit/>
          </a:bodyPr>
          <a:lstStyle/>
          <a:p>
            <a:pPr algn="ctr"/>
            <a:r>
              <a:rPr lang="en-US" sz="2000" dirty="0"/>
              <a:t>d</a:t>
            </a:r>
            <a:r>
              <a:rPr lang="en-US" sz="2000" dirty="0" smtClean="0"/>
              <a:t>ispersal</a:t>
            </a:r>
            <a:endParaRPr lang="en-US" sz="2000" dirty="0"/>
          </a:p>
        </p:txBody>
      </p:sp>
      <p:sp>
        <p:nvSpPr>
          <p:cNvPr id="6" name="TextBox 5"/>
          <p:cNvSpPr txBox="1"/>
          <p:nvPr/>
        </p:nvSpPr>
        <p:spPr>
          <a:xfrm>
            <a:off x="523552" y="3126256"/>
            <a:ext cx="1510650" cy="400110"/>
          </a:xfrm>
          <a:prstGeom prst="rect">
            <a:avLst/>
          </a:prstGeom>
          <a:solidFill>
            <a:srgbClr val="D9D9D9"/>
          </a:solidFill>
          <a:ln w="19050" cmpd="sng">
            <a:solidFill>
              <a:srgbClr val="CA0000"/>
            </a:solidFill>
          </a:ln>
        </p:spPr>
        <p:txBody>
          <a:bodyPr wrap="none" rtlCol="0">
            <a:spAutoFit/>
          </a:bodyPr>
          <a:lstStyle/>
          <a:p>
            <a:pPr algn="ctr"/>
            <a:r>
              <a:rPr lang="en-US" sz="2000" dirty="0"/>
              <a:t>d</a:t>
            </a:r>
            <a:r>
              <a:rPr lang="en-US" sz="2000" dirty="0" smtClean="0"/>
              <a:t>isturbance</a:t>
            </a:r>
            <a:endParaRPr lang="en-US" sz="2000" dirty="0"/>
          </a:p>
        </p:txBody>
      </p:sp>
      <p:sp>
        <p:nvSpPr>
          <p:cNvPr id="7" name="TextBox 6"/>
          <p:cNvSpPr txBox="1"/>
          <p:nvPr/>
        </p:nvSpPr>
        <p:spPr>
          <a:xfrm>
            <a:off x="537954" y="3675492"/>
            <a:ext cx="1496248" cy="707886"/>
          </a:xfrm>
          <a:prstGeom prst="rect">
            <a:avLst/>
          </a:prstGeom>
          <a:solidFill>
            <a:srgbClr val="D9D9D9"/>
          </a:solidFill>
          <a:ln w="19050" cmpd="sng">
            <a:solidFill>
              <a:srgbClr val="CA0000"/>
            </a:solidFill>
          </a:ln>
        </p:spPr>
        <p:txBody>
          <a:bodyPr wrap="none" rtlCol="0">
            <a:spAutoFit/>
          </a:bodyPr>
          <a:lstStyle/>
          <a:p>
            <a:pPr algn="ctr"/>
            <a:r>
              <a:rPr lang="en-US" sz="2000" dirty="0"/>
              <a:t>b</a:t>
            </a:r>
            <a:r>
              <a:rPr lang="en-US" sz="2000" dirty="0" smtClean="0"/>
              <a:t>iotic </a:t>
            </a:r>
          </a:p>
          <a:p>
            <a:pPr algn="ctr"/>
            <a:r>
              <a:rPr lang="en-US" sz="2000" dirty="0" smtClean="0"/>
              <a:t>interactions</a:t>
            </a:r>
            <a:endParaRPr lang="en-US" sz="2000" dirty="0"/>
          </a:p>
        </p:txBody>
      </p:sp>
      <p:sp>
        <p:nvSpPr>
          <p:cNvPr id="8" name="TextBox 7"/>
          <p:cNvSpPr txBox="1"/>
          <p:nvPr/>
        </p:nvSpPr>
        <p:spPr>
          <a:xfrm>
            <a:off x="528239" y="2594881"/>
            <a:ext cx="1495594" cy="400110"/>
          </a:xfrm>
          <a:prstGeom prst="rect">
            <a:avLst/>
          </a:prstGeom>
          <a:solidFill>
            <a:schemeClr val="bg1">
              <a:lumMod val="85000"/>
            </a:schemeClr>
          </a:solidFill>
          <a:ln w="19050" cmpd="sng">
            <a:solidFill>
              <a:srgbClr val="CA0000"/>
            </a:solidFill>
          </a:ln>
        </p:spPr>
        <p:txBody>
          <a:bodyPr wrap="square" rtlCol="0">
            <a:spAutoFit/>
          </a:bodyPr>
          <a:lstStyle/>
          <a:p>
            <a:pPr algn="ctr"/>
            <a:r>
              <a:rPr lang="en-US" sz="2000" dirty="0" smtClean="0"/>
              <a:t>climate</a:t>
            </a:r>
            <a:endParaRPr lang="en-US" sz="2000" dirty="0"/>
          </a:p>
        </p:txBody>
      </p:sp>
      <p:sp>
        <p:nvSpPr>
          <p:cNvPr id="10" name="TextBox 9"/>
          <p:cNvSpPr txBox="1"/>
          <p:nvPr/>
        </p:nvSpPr>
        <p:spPr>
          <a:xfrm>
            <a:off x="2975230" y="3764366"/>
            <a:ext cx="1503159" cy="369332"/>
          </a:xfrm>
          <a:prstGeom prst="rect">
            <a:avLst/>
          </a:prstGeom>
          <a:solidFill>
            <a:srgbClr val="D9D9D9"/>
          </a:solidFill>
          <a:ln w="19050" cmpd="sng">
            <a:solidFill>
              <a:srgbClr val="CA0000"/>
            </a:solidFill>
          </a:ln>
        </p:spPr>
        <p:txBody>
          <a:bodyPr wrap="square" rtlCol="0">
            <a:spAutoFit/>
          </a:bodyPr>
          <a:lstStyle/>
          <a:p>
            <a:pPr algn="ctr"/>
            <a:r>
              <a:rPr lang="en-US" dirty="0"/>
              <a:t>s</a:t>
            </a:r>
            <a:r>
              <a:rPr lang="en-US" dirty="0" smtClean="0"/>
              <a:t>urvival</a:t>
            </a:r>
          </a:p>
        </p:txBody>
      </p:sp>
      <p:sp>
        <p:nvSpPr>
          <p:cNvPr id="11" name="TextBox 10"/>
          <p:cNvSpPr txBox="1"/>
          <p:nvPr/>
        </p:nvSpPr>
        <p:spPr>
          <a:xfrm>
            <a:off x="2975230" y="4277271"/>
            <a:ext cx="1503159" cy="369332"/>
          </a:xfrm>
          <a:prstGeom prst="rect">
            <a:avLst/>
          </a:prstGeom>
          <a:solidFill>
            <a:srgbClr val="D9D9D9"/>
          </a:solidFill>
          <a:ln w="19050" cmpd="sng">
            <a:solidFill>
              <a:srgbClr val="CA0000"/>
            </a:solidFill>
          </a:ln>
        </p:spPr>
        <p:txBody>
          <a:bodyPr wrap="square" rtlCol="0">
            <a:spAutoFit/>
          </a:bodyPr>
          <a:lstStyle/>
          <a:p>
            <a:pPr algn="ctr"/>
            <a:r>
              <a:rPr lang="en-US" dirty="0"/>
              <a:t>g</a:t>
            </a:r>
            <a:r>
              <a:rPr lang="en-US" dirty="0" smtClean="0"/>
              <a:t>rowth</a:t>
            </a:r>
          </a:p>
        </p:txBody>
      </p:sp>
      <p:sp>
        <p:nvSpPr>
          <p:cNvPr id="12" name="TextBox 11"/>
          <p:cNvSpPr txBox="1"/>
          <p:nvPr/>
        </p:nvSpPr>
        <p:spPr>
          <a:xfrm>
            <a:off x="4743580" y="3774113"/>
            <a:ext cx="1467882" cy="369332"/>
          </a:xfrm>
          <a:prstGeom prst="rect">
            <a:avLst/>
          </a:prstGeom>
          <a:solidFill>
            <a:srgbClr val="D9D9D9"/>
          </a:solidFill>
          <a:ln w="19050" cmpd="sng">
            <a:solidFill>
              <a:srgbClr val="CA0000"/>
            </a:solidFill>
          </a:ln>
        </p:spPr>
        <p:txBody>
          <a:bodyPr wrap="none" rtlCol="0">
            <a:spAutoFit/>
          </a:bodyPr>
          <a:lstStyle/>
          <a:p>
            <a:pPr algn="ctr"/>
            <a:r>
              <a:rPr lang="en-US" dirty="0"/>
              <a:t>r</a:t>
            </a:r>
            <a:r>
              <a:rPr lang="en-US" dirty="0" smtClean="0"/>
              <a:t>eproduction</a:t>
            </a:r>
          </a:p>
        </p:txBody>
      </p:sp>
      <p:sp>
        <p:nvSpPr>
          <p:cNvPr id="13" name="TextBox 12"/>
          <p:cNvSpPr txBox="1"/>
          <p:nvPr/>
        </p:nvSpPr>
        <p:spPr>
          <a:xfrm>
            <a:off x="7187428" y="2585742"/>
            <a:ext cx="1469351" cy="646331"/>
          </a:xfrm>
          <a:prstGeom prst="rect">
            <a:avLst/>
          </a:prstGeom>
          <a:solidFill>
            <a:srgbClr val="D9D9D9"/>
          </a:solidFill>
          <a:ln w="19050" cmpd="sng">
            <a:solidFill>
              <a:srgbClr val="CA0000"/>
            </a:solidFill>
          </a:ln>
        </p:spPr>
        <p:txBody>
          <a:bodyPr wrap="square" rtlCol="0">
            <a:spAutoFit/>
          </a:bodyPr>
          <a:lstStyle/>
          <a:p>
            <a:pPr algn="ctr"/>
            <a:r>
              <a:rPr lang="en-US" dirty="0" smtClean="0"/>
              <a:t>population </a:t>
            </a:r>
          </a:p>
          <a:p>
            <a:pPr algn="ctr"/>
            <a:r>
              <a:rPr lang="en-US" dirty="0" smtClean="0"/>
              <a:t>dynamics</a:t>
            </a:r>
            <a:endParaRPr lang="en-US" dirty="0"/>
          </a:p>
        </p:txBody>
      </p:sp>
      <p:sp>
        <p:nvSpPr>
          <p:cNvPr id="14" name="TextBox 13"/>
          <p:cNvSpPr txBox="1"/>
          <p:nvPr/>
        </p:nvSpPr>
        <p:spPr>
          <a:xfrm>
            <a:off x="7187767" y="3907939"/>
            <a:ext cx="1480281" cy="369332"/>
          </a:xfrm>
          <a:prstGeom prst="rect">
            <a:avLst/>
          </a:prstGeom>
          <a:solidFill>
            <a:srgbClr val="D9D9D9"/>
          </a:solidFill>
          <a:ln w="19050" cmpd="sng">
            <a:solidFill>
              <a:srgbClr val="CA0000"/>
            </a:solidFill>
          </a:ln>
        </p:spPr>
        <p:txBody>
          <a:bodyPr wrap="none" rtlCol="0">
            <a:spAutoFit/>
          </a:bodyPr>
          <a:lstStyle/>
          <a:p>
            <a:pPr algn="ctr"/>
            <a:r>
              <a:rPr lang="en-US" dirty="0" smtClean="0"/>
              <a:t>communities</a:t>
            </a:r>
            <a:endParaRPr lang="en-US" dirty="0"/>
          </a:p>
        </p:txBody>
      </p:sp>
      <p:sp>
        <p:nvSpPr>
          <p:cNvPr id="15" name="TextBox 14"/>
          <p:cNvSpPr txBox="1"/>
          <p:nvPr/>
        </p:nvSpPr>
        <p:spPr>
          <a:xfrm>
            <a:off x="7176499" y="4446257"/>
            <a:ext cx="1480280" cy="369332"/>
          </a:xfrm>
          <a:prstGeom prst="rect">
            <a:avLst/>
          </a:prstGeom>
          <a:solidFill>
            <a:srgbClr val="D9D9D9"/>
          </a:solidFill>
          <a:ln w="19050" cmpd="sng">
            <a:solidFill>
              <a:srgbClr val="CA0000"/>
            </a:solidFill>
          </a:ln>
        </p:spPr>
        <p:txBody>
          <a:bodyPr wrap="square" rtlCol="0">
            <a:spAutoFit/>
          </a:bodyPr>
          <a:lstStyle/>
          <a:p>
            <a:pPr algn="ctr"/>
            <a:r>
              <a:rPr lang="en-US" dirty="0" smtClean="0"/>
              <a:t>ecosystems</a:t>
            </a:r>
            <a:endParaRPr lang="en-US" dirty="0"/>
          </a:p>
        </p:txBody>
      </p:sp>
      <p:sp>
        <p:nvSpPr>
          <p:cNvPr id="16" name="TextBox 15"/>
          <p:cNvSpPr txBox="1"/>
          <p:nvPr/>
        </p:nvSpPr>
        <p:spPr>
          <a:xfrm>
            <a:off x="7187767" y="3395034"/>
            <a:ext cx="1469013" cy="369332"/>
          </a:xfrm>
          <a:prstGeom prst="rect">
            <a:avLst/>
          </a:prstGeom>
          <a:solidFill>
            <a:srgbClr val="D9D9D9"/>
          </a:solidFill>
          <a:ln w="19050" cmpd="sng">
            <a:solidFill>
              <a:srgbClr val="CA0000"/>
            </a:solidFill>
          </a:ln>
        </p:spPr>
        <p:txBody>
          <a:bodyPr wrap="square" rtlCol="0">
            <a:spAutoFit/>
          </a:bodyPr>
          <a:lstStyle/>
          <a:p>
            <a:pPr algn="ctr"/>
            <a:r>
              <a:rPr lang="en-US" dirty="0" smtClean="0"/>
              <a:t>ranges</a:t>
            </a:r>
          </a:p>
        </p:txBody>
      </p:sp>
      <p:sp>
        <p:nvSpPr>
          <p:cNvPr id="17" name="Right Arrow 16"/>
          <p:cNvSpPr/>
          <p:nvPr/>
        </p:nvSpPr>
        <p:spPr>
          <a:xfrm>
            <a:off x="2203203" y="3264728"/>
            <a:ext cx="922872" cy="345984"/>
          </a:xfrm>
          <a:prstGeom prst="rightArrow">
            <a:avLst>
              <a:gd name="adj1" fmla="val 23600"/>
              <a:gd name="adj2" fmla="val 50000"/>
            </a:avLst>
          </a:prstGeom>
          <a:solidFill>
            <a:srgbClr val="B1CCD9"/>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8" name="Right Arrow 17"/>
          <p:cNvSpPr/>
          <p:nvPr/>
        </p:nvSpPr>
        <p:spPr>
          <a:xfrm>
            <a:off x="6106686" y="3264728"/>
            <a:ext cx="922872" cy="345984"/>
          </a:xfrm>
          <a:prstGeom prst="rightArrow">
            <a:avLst>
              <a:gd name="adj1" fmla="val 23600"/>
              <a:gd name="adj2" fmla="val 50000"/>
            </a:avLst>
          </a:prstGeom>
          <a:solidFill>
            <a:srgbClr val="B1CCD9"/>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9" name="TextBox 18"/>
          <p:cNvSpPr txBox="1"/>
          <p:nvPr/>
        </p:nvSpPr>
        <p:spPr>
          <a:xfrm>
            <a:off x="537954" y="4515365"/>
            <a:ext cx="1485879" cy="400110"/>
          </a:xfrm>
          <a:prstGeom prst="rect">
            <a:avLst/>
          </a:prstGeom>
          <a:solidFill>
            <a:srgbClr val="D9D9D9"/>
          </a:solidFill>
          <a:ln w="19050" cmpd="sng">
            <a:solidFill>
              <a:srgbClr val="CA0000"/>
            </a:solidFill>
          </a:ln>
        </p:spPr>
        <p:txBody>
          <a:bodyPr wrap="square" rtlCol="0">
            <a:spAutoFit/>
          </a:bodyPr>
          <a:lstStyle/>
          <a:p>
            <a:pPr algn="ctr"/>
            <a:r>
              <a:rPr lang="en-US" sz="2000" dirty="0" smtClean="0"/>
              <a:t>land use</a:t>
            </a:r>
          </a:p>
        </p:txBody>
      </p:sp>
      <p:sp>
        <p:nvSpPr>
          <p:cNvPr id="21" name="Title 1"/>
          <p:cNvSpPr txBox="1">
            <a:spLocks/>
          </p:cNvSpPr>
          <p:nvPr/>
        </p:nvSpPr>
        <p:spPr>
          <a:xfrm>
            <a:off x="386639" y="357770"/>
            <a:ext cx="8757361" cy="990600"/>
          </a:xfrm>
          <a:prstGeom prst="rect">
            <a:avLst/>
          </a:prstGeom>
        </p:spPr>
        <p:txBody>
          <a:bodyPr vert="horz" lIns="91440" tIns="45720" rIns="91440" bIns="45720" rtlCol="0" anchor="ctr">
            <a:no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US" sz="3800" dirty="0" smtClean="0"/>
              <a:t>Mechanistic Forecasting</a:t>
            </a:r>
            <a:endParaRPr lang="en-US" sz="3800" dirty="0"/>
          </a:p>
        </p:txBody>
      </p:sp>
      <p:sp>
        <p:nvSpPr>
          <p:cNvPr id="20" name="TextBox 19"/>
          <p:cNvSpPr txBox="1"/>
          <p:nvPr/>
        </p:nvSpPr>
        <p:spPr>
          <a:xfrm>
            <a:off x="331470" y="0"/>
            <a:ext cx="8511058" cy="369332"/>
          </a:xfrm>
          <a:prstGeom prst="rect">
            <a:avLst/>
          </a:prstGeom>
          <a:noFill/>
          <a:ln>
            <a:noFill/>
          </a:ln>
        </p:spPr>
        <p:txBody>
          <a:bodyPr wrap="square" rtlCol="0">
            <a:spAutoFit/>
          </a:bodyPr>
          <a:lstStyle/>
          <a:p>
            <a:pPr algn="ctr"/>
            <a:r>
              <a:rPr lang="en-US" b="1" dirty="0" smtClean="0"/>
              <a:t>Global Change      </a:t>
            </a:r>
            <a:r>
              <a:rPr lang="en-US" dirty="0" smtClean="0">
                <a:solidFill>
                  <a:schemeClr val="bg1">
                    <a:lumMod val="85000"/>
                  </a:schemeClr>
                </a:solidFill>
              </a:rPr>
              <a:t>Demography</a:t>
            </a:r>
            <a:r>
              <a:rPr lang="en-US" dirty="0" smtClean="0">
                <a:solidFill>
                  <a:schemeClr val="bg1">
                    <a:lumMod val="75000"/>
                  </a:schemeClr>
                </a:solidFill>
              </a:rPr>
              <a:t> </a:t>
            </a:r>
            <a:r>
              <a:rPr lang="en-US" dirty="0" smtClean="0">
                <a:solidFill>
                  <a:schemeClr val="bg1">
                    <a:lumMod val="85000"/>
                  </a:schemeClr>
                </a:solidFill>
              </a:rPr>
              <a:t>       Biodiversity       Communities         Synthesis</a:t>
            </a:r>
            <a:endParaRPr lang="en-US" dirty="0">
              <a:solidFill>
                <a:schemeClr val="bg1">
                  <a:lumMod val="85000"/>
                </a:schemeClr>
              </a:solidFill>
            </a:endParaRPr>
          </a:p>
        </p:txBody>
      </p:sp>
      <p:sp>
        <p:nvSpPr>
          <p:cNvPr id="24" name="TextBox 23"/>
          <p:cNvSpPr txBox="1"/>
          <p:nvPr/>
        </p:nvSpPr>
        <p:spPr>
          <a:xfrm>
            <a:off x="3820420" y="4776177"/>
            <a:ext cx="1503159" cy="369332"/>
          </a:xfrm>
          <a:prstGeom prst="rect">
            <a:avLst/>
          </a:prstGeom>
          <a:solidFill>
            <a:srgbClr val="D9D9D9"/>
          </a:solidFill>
          <a:ln w="19050" cmpd="sng">
            <a:solidFill>
              <a:srgbClr val="CA0000"/>
            </a:solidFill>
            <a:prstDash val="sysDot"/>
          </a:ln>
        </p:spPr>
        <p:txBody>
          <a:bodyPr wrap="square" rtlCol="0">
            <a:spAutoFit/>
          </a:bodyPr>
          <a:lstStyle/>
          <a:p>
            <a:pPr algn="ctr"/>
            <a:r>
              <a:rPr lang="en-US" smtClean="0"/>
              <a:t>traits</a:t>
            </a:r>
            <a:endParaRPr lang="en-US" dirty="0" smtClean="0"/>
          </a:p>
        </p:txBody>
      </p:sp>
    </p:spTree>
    <p:extLst>
      <p:ext uri="{BB962C8B-B14F-4D97-AF65-F5344CB8AC3E}">
        <p14:creationId xmlns:p14="http://schemas.microsoft.com/office/powerpoint/2010/main" val="25856227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33400"/>
            <a:ext cx="8686800" cy="990600"/>
          </a:xfrm>
        </p:spPr>
        <p:txBody>
          <a:bodyPr>
            <a:normAutofit fontScale="90000"/>
          </a:bodyPr>
          <a:lstStyle/>
          <a:p>
            <a:r>
              <a:rPr lang="en-US" dirty="0" smtClean="0"/>
              <a:t>How will climate change affect invasion?</a:t>
            </a:r>
            <a:endParaRPr lang="en-US" dirty="0"/>
          </a:p>
        </p:txBody>
      </p:sp>
      <p:pic>
        <p:nvPicPr>
          <p:cNvPr id="11" name="Picture 10" descr="Alliaria_petiolata_-_garlic_mustard_-_desc-flowers_buds_seedpods.jp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111514" y="3333921"/>
            <a:ext cx="2588029" cy="2358204"/>
          </a:xfrm>
          <a:prstGeom prst="rect">
            <a:avLst/>
          </a:prstGeom>
          <a:ln w="38100" cmpd="sng">
            <a:solidFill>
              <a:srgbClr val="595959"/>
            </a:solidFill>
          </a:ln>
        </p:spPr>
      </p:pic>
      <p:pic>
        <p:nvPicPr>
          <p:cNvPr id="16" name="Picture 15" descr="usa_map.gi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64392" y="2185287"/>
            <a:ext cx="2089566" cy="1354328"/>
          </a:xfrm>
          <a:prstGeom prst="rect">
            <a:avLst/>
          </a:prstGeom>
        </p:spPr>
      </p:pic>
      <p:sp>
        <p:nvSpPr>
          <p:cNvPr id="18" name="Rounded Rectangle 17"/>
          <p:cNvSpPr/>
          <p:nvPr/>
        </p:nvSpPr>
        <p:spPr>
          <a:xfrm>
            <a:off x="2358616" y="2185287"/>
            <a:ext cx="295342" cy="530082"/>
          </a:xfrm>
          <a:prstGeom prst="roundRect">
            <a:avLst/>
          </a:prstGeom>
          <a:noFill/>
          <a:ln w="38100" cmpd="sng">
            <a:solidFill>
              <a:schemeClr val="tx1">
                <a:lumMod val="85000"/>
                <a:lumOff val="1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9" name="Picture 18" descr="Screen Shot 2013-03-16 at 10.21.07 PM.png"/>
          <p:cNvPicPr>
            <a:picLocks noChangeAspect="1"/>
          </p:cNvPicPr>
          <p:nvPr/>
        </p:nvPicPr>
        <p:blipFill>
          <a:blip r:embed="rId5">
            <a:extLst>
              <a:ext uri="{28A0092B-C50C-407E-A947-70E740481C1C}">
                <a14:useLocalDpi xmlns:a14="http://schemas.microsoft.com/office/drawing/2010/main"/>
              </a:ext>
            </a:extLst>
          </a:blip>
          <a:stretch>
            <a:fillRect/>
          </a:stretch>
        </p:blipFill>
        <p:spPr>
          <a:xfrm rot="5400000">
            <a:off x="448003" y="3515868"/>
            <a:ext cx="2137202" cy="2184696"/>
          </a:xfrm>
          <a:prstGeom prst="rect">
            <a:avLst/>
          </a:prstGeom>
        </p:spPr>
      </p:pic>
      <p:sp>
        <p:nvSpPr>
          <p:cNvPr id="3" name="TextBox 2"/>
          <p:cNvSpPr txBox="1"/>
          <p:nvPr/>
        </p:nvSpPr>
        <p:spPr>
          <a:xfrm>
            <a:off x="4207607" y="1946151"/>
            <a:ext cx="2373758" cy="1200328"/>
          </a:xfrm>
          <a:prstGeom prst="rect">
            <a:avLst/>
          </a:prstGeom>
          <a:noFill/>
        </p:spPr>
        <p:txBody>
          <a:bodyPr wrap="none" rtlCol="0">
            <a:spAutoFit/>
          </a:bodyPr>
          <a:lstStyle/>
          <a:p>
            <a:pPr algn="ctr"/>
            <a:r>
              <a:rPr lang="en-US" sz="2400" b="1" dirty="0" smtClean="0"/>
              <a:t>Invasive</a:t>
            </a:r>
          </a:p>
          <a:p>
            <a:pPr algn="ctr"/>
            <a:r>
              <a:rPr lang="en-US" sz="2400" dirty="0" smtClean="0"/>
              <a:t>Garlic Mustard </a:t>
            </a:r>
          </a:p>
          <a:p>
            <a:pPr algn="ctr"/>
            <a:r>
              <a:rPr lang="en-US" sz="2400" i="1" dirty="0" err="1" smtClean="0"/>
              <a:t>Alliaria</a:t>
            </a:r>
            <a:r>
              <a:rPr lang="en-US" sz="2400" i="1" dirty="0" smtClean="0"/>
              <a:t> </a:t>
            </a:r>
            <a:r>
              <a:rPr lang="en-US" sz="2400" i="1" dirty="0" err="1" smtClean="0"/>
              <a:t>petiolata</a:t>
            </a:r>
            <a:endParaRPr lang="en-US" sz="2400" dirty="0"/>
          </a:p>
        </p:txBody>
      </p:sp>
      <p:pic>
        <p:nvPicPr>
          <p:cNvPr id="6" name="Picture 5" descr="Tower_Mustard_in_Worcs_2_(c)_Tim_Wilkins_Plantlife_lo-res.jpg"/>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9389825" y="3241012"/>
            <a:ext cx="1836700" cy="2451113"/>
          </a:xfrm>
          <a:prstGeom prst="rect">
            <a:avLst/>
          </a:prstGeom>
          <a:ln w="28575" cmpd="sng">
            <a:solidFill>
              <a:schemeClr val="bg1">
                <a:lumMod val="65000"/>
              </a:schemeClr>
            </a:solidFill>
          </a:ln>
        </p:spPr>
      </p:pic>
      <p:sp>
        <p:nvSpPr>
          <p:cNvPr id="9" name="TextBox 8"/>
          <p:cNvSpPr txBox="1"/>
          <p:nvPr/>
        </p:nvSpPr>
        <p:spPr>
          <a:xfrm>
            <a:off x="9144000" y="1935685"/>
            <a:ext cx="2202947" cy="1200328"/>
          </a:xfrm>
          <a:prstGeom prst="rect">
            <a:avLst/>
          </a:prstGeom>
          <a:noFill/>
        </p:spPr>
        <p:txBody>
          <a:bodyPr wrap="none" rtlCol="0">
            <a:spAutoFit/>
          </a:bodyPr>
          <a:lstStyle/>
          <a:p>
            <a:pPr algn="ctr"/>
            <a:r>
              <a:rPr lang="en-US" sz="2400" b="1" dirty="0" smtClean="0"/>
              <a:t>Native</a:t>
            </a:r>
          </a:p>
          <a:p>
            <a:pPr algn="ctr"/>
            <a:r>
              <a:rPr lang="en-US" sz="2400" dirty="0" smtClean="0"/>
              <a:t>Tower Mustard</a:t>
            </a:r>
          </a:p>
          <a:p>
            <a:pPr algn="ctr"/>
            <a:r>
              <a:rPr lang="en-US" sz="2400" dirty="0" smtClean="0"/>
              <a:t> </a:t>
            </a:r>
            <a:r>
              <a:rPr lang="en-US" sz="2400" i="1" dirty="0" err="1" smtClean="0"/>
              <a:t>Arabis</a:t>
            </a:r>
            <a:r>
              <a:rPr lang="en-US" sz="2400" i="1" dirty="0" smtClean="0"/>
              <a:t> </a:t>
            </a:r>
            <a:r>
              <a:rPr lang="en-US" sz="2400" i="1" dirty="0" err="1" smtClean="0"/>
              <a:t>glabra</a:t>
            </a:r>
            <a:endParaRPr lang="en-US" sz="2400" i="1" dirty="0"/>
          </a:p>
        </p:txBody>
      </p:sp>
      <p:sp>
        <p:nvSpPr>
          <p:cNvPr id="12" name="TextBox 11"/>
          <p:cNvSpPr txBox="1"/>
          <p:nvPr/>
        </p:nvSpPr>
        <p:spPr>
          <a:xfrm>
            <a:off x="5778848" y="6318344"/>
            <a:ext cx="2826543" cy="701731"/>
          </a:xfrm>
          <a:prstGeom prst="rect">
            <a:avLst/>
          </a:prstGeom>
          <a:noFill/>
        </p:spPr>
        <p:txBody>
          <a:bodyPr wrap="none" rtlCol="0">
            <a:spAutoFit/>
          </a:bodyPr>
          <a:lstStyle/>
          <a:p>
            <a:pPr>
              <a:lnSpc>
                <a:spcPct val="120000"/>
              </a:lnSpc>
            </a:pPr>
            <a:r>
              <a:rPr lang="en-US" dirty="0">
                <a:solidFill>
                  <a:srgbClr val="404040"/>
                </a:solidFill>
              </a:rPr>
              <a:t>Merow, </a:t>
            </a:r>
            <a:r>
              <a:rPr lang="en-US" dirty="0" smtClean="0">
                <a:solidFill>
                  <a:srgbClr val="404040"/>
                </a:solidFill>
              </a:rPr>
              <a:t>et al. PNAS, 2017</a:t>
            </a:r>
            <a:endParaRPr lang="en-US" dirty="0">
              <a:solidFill>
                <a:srgbClr val="404040"/>
              </a:solidFill>
            </a:endParaRPr>
          </a:p>
          <a:p>
            <a:endParaRPr lang="en-US" dirty="0"/>
          </a:p>
        </p:txBody>
      </p:sp>
      <p:sp>
        <p:nvSpPr>
          <p:cNvPr id="13" name="TextBox 12"/>
          <p:cNvSpPr txBox="1"/>
          <p:nvPr/>
        </p:nvSpPr>
        <p:spPr>
          <a:xfrm>
            <a:off x="308610" y="0"/>
            <a:ext cx="8686800" cy="369332"/>
          </a:xfrm>
          <a:prstGeom prst="rect">
            <a:avLst/>
          </a:prstGeom>
          <a:noFill/>
          <a:ln>
            <a:noFill/>
          </a:ln>
        </p:spPr>
        <p:txBody>
          <a:bodyPr wrap="square" rtlCol="0">
            <a:spAutoFit/>
          </a:bodyPr>
          <a:lstStyle/>
          <a:p>
            <a:pPr algn="ctr"/>
            <a:r>
              <a:rPr lang="en-US" dirty="0" smtClean="0">
                <a:solidFill>
                  <a:schemeClr val="bg1">
                    <a:lumMod val="85000"/>
                  </a:schemeClr>
                </a:solidFill>
              </a:rPr>
              <a:t>Global Change      </a:t>
            </a:r>
            <a:r>
              <a:rPr lang="en-US" b="1" dirty="0" smtClean="0"/>
              <a:t>Demography</a:t>
            </a:r>
            <a:r>
              <a:rPr lang="en-US" dirty="0" smtClean="0">
                <a:solidFill>
                  <a:schemeClr val="bg1">
                    <a:lumMod val="85000"/>
                  </a:schemeClr>
                </a:solidFill>
              </a:rPr>
              <a:t>        Biodiversity       Communities         Synthesis</a:t>
            </a:r>
            <a:endParaRPr lang="en-US" dirty="0">
              <a:solidFill>
                <a:schemeClr val="bg1">
                  <a:lumMod val="85000"/>
                </a:schemeClr>
              </a:solidFill>
            </a:endParaRPr>
          </a:p>
        </p:txBody>
      </p:sp>
    </p:spTree>
    <p:extLst>
      <p:ext uri="{BB962C8B-B14F-4D97-AF65-F5344CB8AC3E}">
        <p14:creationId xmlns:p14="http://schemas.microsoft.com/office/powerpoint/2010/main" val="1170141458"/>
      </p:ext>
    </p:extLst>
  </p:cSld>
  <p:clrMapOvr>
    <a:masterClrMapping/>
  </p:clrMapOvr>
  <mc:AlternateContent xmlns:mc="http://schemas.openxmlformats.org/markup-compatibility/2006" xmlns:p14="http://schemas.microsoft.com/office/powerpoint/2010/main">
    <mc:Choice Requires="p14">
      <p:transition spd="slow" p14:dur="2000" advTm="13747"/>
    </mc:Choice>
    <mc:Fallback xmlns="">
      <p:transition xmlns:p14="http://schemas.microsoft.com/office/powerpoint/2010/main" spd="slow" advTm="13747"/>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Screen Shot 2015-08-06 at 6.51.50 AM.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323070" y="1790374"/>
            <a:ext cx="4820930" cy="4572001"/>
          </a:xfrm>
          <a:prstGeom prst="rect">
            <a:avLst/>
          </a:prstGeom>
        </p:spPr>
      </p:pic>
      <p:sp>
        <p:nvSpPr>
          <p:cNvPr id="2" name="Title 1"/>
          <p:cNvSpPr>
            <a:spLocks noGrp="1"/>
          </p:cNvSpPr>
          <p:nvPr>
            <p:ph type="title"/>
          </p:nvPr>
        </p:nvSpPr>
        <p:spPr>
          <a:xfrm>
            <a:off x="457200" y="370808"/>
            <a:ext cx="8229600" cy="990600"/>
          </a:xfrm>
        </p:spPr>
        <p:txBody>
          <a:bodyPr>
            <a:normAutofit/>
          </a:bodyPr>
          <a:lstStyle/>
          <a:p>
            <a:r>
              <a:rPr lang="en-US"/>
              <a:t>Invasions require extrapolation</a:t>
            </a:r>
            <a:endParaRPr lang="en-US" dirty="0"/>
          </a:p>
        </p:txBody>
      </p:sp>
      <p:pic>
        <p:nvPicPr>
          <p:cNvPr id="4" name="Picture 3"/>
          <p:cNvPicPr/>
          <p:nvPr/>
        </p:nvPicPr>
        <p:blipFill>
          <a:blip r:embed="rId4">
            <a:extLst>
              <a:ext uri="{28A0092B-C50C-407E-A947-70E740481C1C}">
                <a14:useLocalDpi xmlns:a14="http://schemas.microsoft.com/office/drawing/2010/main"/>
              </a:ext>
            </a:extLst>
          </a:blip>
          <a:stretch>
            <a:fillRect/>
          </a:stretch>
        </p:blipFill>
        <p:spPr>
          <a:xfrm>
            <a:off x="457200" y="2342440"/>
            <a:ext cx="3578578" cy="4205111"/>
          </a:xfrm>
          <a:prstGeom prst="rect">
            <a:avLst/>
          </a:prstGeom>
          <a:extLst>
            <a:ext uri="{FAA26D3D-D897-4be2-8F04-BA451C77F1D7}">
              <ma14:placeholderFlag xmlns:ma14="http://schemas.microsoft.com/office/mac/drawingml/2011/main"/>
            </a:ext>
          </a:extLst>
        </p:spPr>
      </p:pic>
      <p:pic>
        <p:nvPicPr>
          <p:cNvPr id="11" name="Picture 10" descr="Alliaria_petiolata_-_garlic_mustard_-_desc-flowers_buds_seedpods.jp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7229636" y="513119"/>
            <a:ext cx="1403640" cy="1278992"/>
          </a:xfrm>
          <a:prstGeom prst="rect">
            <a:avLst/>
          </a:prstGeom>
          <a:ln w="38100" cmpd="sng">
            <a:solidFill>
              <a:srgbClr val="595959"/>
            </a:solidFill>
          </a:ln>
        </p:spPr>
      </p:pic>
      <p:sp>
        <p:nvSpPr>
          <p:cNvPr id="3" name="TextBox 2"/>
          <p:cNvSpPr txBox="1"/>
          <p:nvPr/>
        </p:nvSpPr>
        <p:spPr>
          <a:xfrm>
            <a:off x="2336767" y="2352372"/>
            <a:ext cx="897877" cy="1631216"/>
          </a:xfrm>
          <a:prstGeom prst="rect">
            <a:avLst/>
          </a:prstGeom>
          <a:noFill/>
        </p:spPr>
        <p:txBody>
          <a:bodyPr wrap="none" rtlCol="0">
            <a:spAutoFit/>
          </a:bodyPr>
          <a:lstStyle/>
          <a:p>
            <a:r>
              <a:rPr lang="en-US" sz="10000" dirty="0" smtClean="0">
                <a:solidFill>
                  <a:srgbClr val="FF0000"/>
                </a:solidFill>
              </a:rPr>
              <a:t>?</a:t>
            </a:r>
            <a:endParaRPr lang="en-US" sz="10000" dirty="0">
              <a:solidFill>
                <a:srgbClr val="FF0000"/>
              </a:solidFill>
            </a:endParaRPr>
          </a:p>
        </p:txBody>
      </p:sp>
      <p:sp>
        <p:nvSpPr>
          <p:cNvPr id="5" name="TextBox 4"/>
          <p:cNvSpPr txBox="1"/>
          <p:nvPr/>
        </p:nvSpPr>
        <p:spPr>
          <a:xfrm>
            <a:off x="4323070" y="2621371"/>
            <a:ext cx="1775396" cy="830997"/>
          </a:xfrm>
          <a:prstGeom prst="rect">
            <a:avLst/>
          </a:prstGeom>
          <a:solidFill>
            <a:schemeClr val="bg1">
              <a:lumMod val="75000"/>
            </a:schemeClr>
          </a:solidFill>
          <a:ln>
            <a:solidFill>
              <a:srgbClr val="979797"/>
            </a:solidFill>
          </a:ln>
        </p:spPr>
        <p:txBody>
          <a:bodyPr wrap="none" rtlCol="0">
            <a:spAutoFit/>
          </a:bodyPr>
          <a:lstStyle/>
          <a:p>
            <a:pPr algn="ctr"/>
            <a:r>
              <a:rPr lang="en-US" sz="2400" dirty="0"/>
              <a:t>Occurrence </a:t>
            </a:r>
          </a:p>
          <a:p>
            <a:pPr algn="ctr"/>
            <a:r>
              <a:rPr lang="en-US" sz="2400" dirty="0"/>
              <a:t>model</a:t>
            </a:r>
          </a:p>
        </p:txBody>
      </p:sp>
      <p:sp>
        <p:nvSpPr>
          <p:cNvPr id="6" name="TextBox 5"/>
          <p:cNvSpPr txBox="1"/>
          <p:nvPr/>
        </p:nvSpPr>
        <p:spPr>
          <a:xfrm>
            <a:off x="920923" y="1804485"/>
            <a:ext cx="2831687" cy="369332"/>
          </a:xfrm>
          <a:prstGeom prst="rect">
            <a:avLst/>
          </a:prstGeom>
          <a:noFill/>
        </p:spPr>
        <p:txBody>
          <a:bodyPr wrap="none" rtlCol="0">
            <a:spAutoFit/>
          </a:bodyPr>
          <a:lstStyle/>
          <a:p>
            <a:r>
              <a:rPr lang="en-US" dirty="0"/>
              <a:t>What we ‘know’ already…</a:t>
            </a:r>
            <a:endParaRPr lang="en-US"/>
          </a:p>
        </p:txBody>
      </p:sp>
      <p:sp>
        <p:nvSpPr>
          <p:cNvPr id="13" name="TextBox 12"/>
          <p:cNvSpPr txBox="1"/>
          <p:nvPr/>
        </p:nvSpPr>
        <p:spPr>
          <a:xfrm>
            <a:off x="5778848" y="6318344"/>
            <a:ext cx="2826543" cy="701731"/>
          </a:xfrm>
          <a:prstGeom prst="rect">
            <a:avLst/>
          </a:prstGeom>
          <a:noFill/>
        </p:spPr>
        <p:txBody>
          <a:bodyPr wrap="none" rtlCol="0">
            <a:spAutoFit/>
          </a:bodyPr>
          <a:lstStyle/>
          <a:p>
            <a:pPr>
              <a:lnSpc>
                <a:spcPct val="120000"/>
              </a:lnSpc>
            </a:pPr>
            <a:r>
              <a:rPr lang="en-US" dirty="0">
                <a:solidFill>
                  <a:srgbClr val="404040"/>
                </a:solidFill>
              </a:rPr>
              <a:t>Merow, </a:t>
            </a:r>
            <a:r>
              <a:rPr lang="en-US" dirty="0" smtClean="0">
                <a:solidFill>
                  <a:srgbClr val="404040"/>
                </a:solidFill>
              </a:rPr>
              <a:t>et al. PNAS, 2017</a:t>
            </a:r>
            <a:endParaRPr lang="en-US" dirty="0">
              <a:solidFill>
                <a:srgbClr val="404040"/>
              </a:solidFill>
            </a:endParaRPr>
          </a:p>
          <a:p>
            <a:endParaRPr lang="en-US" dirty="0"/>
          </a:p>
        </p:txBody>
      </p:sp>
      <p:sp>
        <p:nvSpPr>
          <p:cNvPr id="12" name="TextBox 11"/>
          <p:cNvSpPr txBox="1"/>
          <p:nvPr/>
        </p:nvSpPr>
        <p:spPr>
          <a:xfrm>
            <a:off x="308610" y="0"/>
            <a:ext cx="8686800" cy="369332"/>
          </a:xfrm>
          <a:prstGeom prst="rect">
            <a:avLst/>
          </a:prstGeom>
          <a:noFill/>
          <a:ln>
            <a:noFill/>
          </a:ln>
        </p:spPr>
        <p:txBody>
          <a:bodyPr wrap="square" rtlCol="0">
            <a:spAutoFit/>
          </a:bodyPr>
          <a:lstStyle/>
          <a:p>
            <a:pPr algn="ctr"/>
            <a:r>
              <a:rPr lang="en-US" dirty="0" smtClean="0">
                <a:solidFill>
                  <a:schemeClr val="bg1">
                    <a:lumMod val="85000"/>
                  </a:schemeClr>
                </a:solidFill>
              </a:rPr>
              <a:t>Global Change      </a:t>
            </a:r>
            <a:r>
              <a:rPr lang="en-US" b="1" dirty="0" smtClean="0"/>
              <a:t>Demography</a:t>
            </a:r>
            <a:r>
              <a:rPr lang="en-US" dirty="0" smtClean="0">
                <a:solidFill>
                  <a:schemeClr val="bg1">
                    <a:lumMod val="85000"/>
                  </a:schemeClr>
                </a:solidFill>
              </a:rPr>
              <a:t>        Biodiversity       Communities         Synthesis</a:t>
            </a:r>
            <a:endParaRPr lang="en-US" dirty="0">
              <a:solidFill>
                <a:schemeClr val="bg1">
                  <a:lumMod val="85000"/>
                </a:schemeClr>
              </a:solidFill>
            </a:endParaRPr>
          </a:p>
        </p:txBody>
      </p:sp>
    </p:spTree>
    <p:extLst>
      <p:ext uri="{BB962C8B-B14F-4D97-AF65-F5344CB8AC3E}">
        <p14:creationId xmlns:p14="http://schemas.microsoft.com/office/powerpoint/2010/main" val="4293671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6" name="TextBox 5"/>
          <p:cNvSpPr txBox="1"/>
          <p:nvPr/>
        </p:nvSpPr>
        <p:spPr>
          <a:xfrm>
            <a:off x="457200" y="3267911"/>
            <a:ext cx="8352172" cy="523220"/>
          </a:xfrm>
          <a:prstGeom prst="rect">
            <a:avLst/>
          </a:prstGeom>
          <a:solidFill>
            <a:srgbClr val="D9D9D9"/>
          </a:solidFill>
          <a:ln w="38100" cmpd="sng">
            <a:solidFill>
              <a:schemeClr val="tx2"/>
            </a:solidFill>
          </a:ln>
        </p:spPr>
        <p:txBody>
          <a:bodyPr wrap="square" rtlCol="0">
            <a:spAutoFit/>
          </a:bodyPr>
          <a:lstStyle/>
          <a:p>
            <a:pPr algn="ctr"/>
            <a:r>
              <a:rPr lang="en-US" sz="2800" b="1" dirty="0" smtClean="0"/>
              <a:t>How will </a:t>
            </a:r>
            <a:r>
              <a:rPr lang="en-US" sz="2800" b="1" dirty="0"/>
              <a:t>climate change affect </a:t>
            </a:r>
            <a:r>
              <a:rPr lang="en-US" sz="2800" b="1" dirty="0" smtClean="0"/>
              <a:t>invasion?</a:t>
            </a:r>
            <a:endParaRPr lang="en-US" sz="2800" b="1" dirty="0"/>
          </a:p>
        </p:txBody>
      </p:sp>
      <p:sp>
        <p:nvSpPr>
          <p:cNvPr id="7" name="TextBox 6"/>
          <p:cNvSpPr txBox="1"/>
          <p:nvPr/>
        </p:nvSpPr>
        <p:spPr>
          <a:xfrm>
            <a:off x="9309652" y="3697403"/>
            <a:ext cx="8352172" cy="523220"/>
          </a:xfrm>
          <a:prstGeom prst="rect">
            <a:avLst/>
          </a:prstGeom>
          <a:solidFill>
            <a:srgbClr val="D9D9D9"/>
          </a:solidFill>
          <a:ln w="38100" cmpd="sng">
            <a:solidFill>
              <a:schemeClr val="tx2"/>
            </a:solidFill>
          </a:ln>
        </p:spPr>
        <p:txBody>
          <a:bodyPr wrap="square" rtlCol="0">
            <a:spAutoFit/>
          </a:bodyPr>
          <a:lstStyle/>
          <a:p>
            <a:pPr algn="ctr"/>
            <a:r>
              <a:rPr lang="en-US" sz="2800" dirty="0"/>
              <a:t>How can demography inform management?</a:t>
            </a:r>
          </a:p>
        </p:txBody>
      </p:sp>
      <p:sp>
        <p:nvSpPr>
          <p:cNvPr id="10" name="TextBox 9"/>
          <p:cNvSpPr txBox="1"/>
          <p:nvPr/>
        </p:nvSpPr>
        <p:spPr>
          <a:xfrm>
            <a:off x="457200" y="2138722"/>
            <a:ext cx="8352172" cy="523220"/>
          </a:xfrm>
          <a:prstGeom prst="rect">
            <a:avLst/>
          </a:prstGeom>
          <a:solidFill>
            <a:srgbClr val="D9D9D9"/>
          </a:solidFill>
          <a:ln w="38100" cmpd="sng">
            <a:solidFill>
              <a:schemeClr val="tx2"/>
            </a:solidFill>
          </a:ln>
        </p:spPr>
        <p:txBody>
          <a:bodyPr wrap="square" rtlCol="0">
            <a:spAutoFit/>
          </a:bodyPr>
          <a:lstStyle/>
          <a:p>
            <a:pPr algn="ctr"/>
            <a:r>
              <a:rPr lang="en-US" sz="2800" b="1" dirty="0" smtClean="0"/>
              <a:t>Are </a:t>
            </a:r>
            <a:r>
              <a:rPr lang="en-US" sz="2800" b="1" dirty="0" err="1" smtClean="0"/>
              <a:t>uninvaded</a:t>
            </a:r>
            <a:r>
              <a:rPr lang="en-US" sz="2800" b="1" dirty="0" smtClean="0"/>
              <a:t> regions suitable?</a:t>
            </a:r>
            <a:endParaRPr lang="en-US" sz="2800" b="1" dirty="0"/>
          </a:p>
        </p:txBody>
      </p:sp>
      <p:pic>
        <p:nvPicPr>
          <p:cNvPr id="11" name="Picture 10" descr="Alliaria_petiolata_-_garlic_mustard_-_desc-flowers_buds_seedpods.jp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430631" y="4220623"/>
            <a:ext cx="2208931" cy="2012771"/>
          </a:xfrm>
          <a:prstGeom prst="rect">
            <a:avLst/>
          </a:prstGeom>
          <a:ln w="38100" cmpd="sng">
            <a:solidFill>
              <a:srgbClr val="595959"/>
            </a:solidFill>
          </a:ln>
        </p:spPr>
      </p:pic>
      <p:pic>
        <p:nvPicPr>
          <p:cNvPr id="14" name="Picture 13" descr="Tower_Mustard_in_Worcs_2_(c)_Tim_Wilkins_Plantlife_lo-res.jp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822739" y="5261287"/>
            <a:ext cx="963568" cy="1285901"/>
          </a:xfrm>
          <a:prstGeom prst="rect">
            <a:avLst/>
          </a:prstGeom>
          <a:ln w="28575" cmpd="sng">
            <a:solidFill>
              <a:schemeClr val="bg1">
                <a:lumMod val="65000"/>
              </a:schemeClr>
            </a:solidFill>
          </a:ln>
        </p:spPr>
      </p:pic>
      <p:sp>
        <p:nvSpPr>
          <p:cNvPr id="15" name="TextBox 14"/>
          <p:cNvSpPr txBox="1"/>
          <p:nvPr/>
        </p:nvSpPr>
        <p:spPr>
          <a:xfrm>
            <a:off x="-2447698" y="4832378"/>
            <a:ext cx="2202947" cy="461665"/>
          </a:xfrm>
          <a:prstGeom prst="rect">
            <a:avLst/>
          </a:prstGeom>
          <a:noFill/>
        </p:spPr>
        <p:txBody>
          <a:bodyPr wrap="none" rtlCol="0">
            <a:spAutoFit/>
          </a:bodyPr>
          <a:lstStyle/>
          <a:p>
            <a:pPr algn="ctr"/>
            <a:r>
              <a:rPr lang="en-US" sz="2400" dirty="0" smtClean="0"/>
              <a:t>Tower Mustard</a:t>
            </a:r>
          </a:p>
        </p:txBody>
      </p:sp>
      <p:pic>
        <p:nvPicPr>
          <p:cNvPr id="17" name="Picture 16"/>
          <p:cNvPicPr/>
          <p:nvPr/>
        </p:nvPicPr>
        <p:blipFill rotWithShape="1">
          <a:blip r:embed="rId5">
            <a:extLst>
              <a:ext uri="{28A0092B-C50C-407E-A947-70E740481C1C}">
                <a14:useLocalDpi xmlns:a14="http://schemas.microsoft.com/office/drawing/2010/main"/>
              </a:ext>
            </a:extLst>
          </a:blip>
          <a:srcRect/>
          <a:stretch/>
        </p:blipFill>
        <p:spPr>
          <a:xfrm>
            <a:off x="2089627" y="4031673"/>
            <a:ext cx="2177573" cy="2393633"/>
          </a:xfrm>
          <a:prstGeom prst="rect">
            <a:avLst/>
          </a:prstGeom>
          <a:extLst>
            <a:ext uri="{FAA26D3D-D897-4be2-8F04-BA451C77F1D7}">
              <ma14:placeholderFlag xmlns:ma14="http://schemas.microsoft.com/office/mac/drawingml/2011/main"/>
            </a:ext>
          </a:extLst>
        </p:spPr>
      </p:pic>
      <p:sp>
        <p:nvSpPr>
          <p:cNvPr id="12" name="TextBox 11"/>
          <p:cNvSpPr txBox="1"/>
          <p:nvPr/>
        </p:nvSpPr>
        <p:spPr>
          <a:xfrm>
            <a:off x="9303717" y="4471801"/>
            <a:ext cx="8352172" cy="523220"/>
          </a:xfrm>
          <a:prstGeom prst="rect">
            <a:avLst/>
          </a:prstGeom>
          <a:solidFill>
            <a:srgbClr val="D9D9D9"/>
          </a:solidFill>
          <a:ln w="38100" cmpd="sng">
            <a:solidFill>
              <a:schemeClr val="tx2"/>
            </a:solidFill>
          </a:ln>
        </p:spPr>
        <p:txBody>
          <a:bodyPr wrap="square" rtlCol="0">
            <a:spAutoFit/>
          </a:bodyPr>
          <a:lstStyle/>
          <a:p>
            <a:pPr algn="ctr"/>
            <a:r>
              <a:rPr lang="en-US" sz="2800" dirty="0"/>
              <a:t>What is the demographic basis for invasion?</a:t>
            </a:r>
          </a:p>
        </p:txBody>
      </p:sp>
      <p:sp>
        <p:nvSpPr>
          <p:cNvPr id="18" name="TextBox 17"/>
          <p:cNvSpPr txBox="1"/>
          <p:nvPr/>
        </p:nvSpPr>
        <p:spPr>
          <a:xfrm>
            <a:off x="308610" y="0"/>
            <a:ext cx="8686800" cy="369332"/>
          </a:xfrm>
          <a:prstGeom prst="rect">
            <a:avLst/>
          </a:prstGeom>
          <a:noFill/>
          <a:ln>
            <a:noFill/>
          </a:ln>
        </p:spPr>
        <p:txBody>
          <a:bodyPr wrap="square" rtlCol="0">
            <a:spAutoFit/>
          </a:bodyPr>
          <a:lstStyle/>
          <a:p>
            <a:pPr algn="ctr"/>
            <a:r>
              <a:rPr lang="en-US" dirty="0" smtClean="0">
                <a:solidFill>
                  <a:schemeClr val="bg1">
                    <a:lumMod val="85000"/>
                  </a:schemeClr>
                </a:solidFill>
              </a:rPr>
              <a:t>Global Change      </a:t>
            </a:r>
            <a:r>
              <a:rPr lang="en-US" b="1" dirty="0" smtClean="0"/>
              <a:t>Demography</a:t>
            </a:r>
            <a:r>
              <a:rPr lang="en-US" dirty="0" smtClean="0">
                <a:solidFill>
                  <a:schemeClr val="bg1">
                    <a:lumMod val="85000"/>
                  </a:schemeClr>
                </a:solidFill>
              </a:rPr>
              <a:t>        Biodiversity       Communities         Synthesis</a:t>
            </a:r>
            <a:endParaRPr lang="en-US" dirty="0">
              <a:solidFill>
                <a:schemeClr val="bg1">
                  <a:lumMod val="85000"/>
                </a:schemeClr>
              </a:solidFill>
            </a:endParaRPr>
          </a:p>
        </p:txBody>
      </p:sp>
      <p:sp>
        <p:nvSpPr>
          <p:cNvPr id="19" name="TextBox 18"/>
          <p:cNvSpPr txBox="1"/>
          <p:nvPr/>
        </p:nvSpPr>
        <p:spPr>
          <a:xfrm>
            <a:off x="5778848" y="6318344"/>
            <a:ext cx="2826543" cy="701731"/>
          </a:xfrm>
          <a:prstGeom prst="rect">
            <a:avLst/>
          </a:prstGeom>
          <a:noFill/>
        </p:spPr>
        <p:txBody>
          <a:bodyPr wrap="none" rtlCol="0">
            <a:spAutoFit/>
          </a:bodyPr>
          <a:lstStyle/>
          <a:p>
            <a:pPr>
              <a:lnSpc>
                <a:spcPct val="120000"/>
              </a:lnSpc>
            </a:pPr>
            <a:r>
              <a:rPr lang="en-US" dirty="0">
                <a:solidFill>
                  <a:srgbClr val="404040"/>
                </a:solidFill>
              </a:rPr>
              <a:t>Merow, </a:t>
            </a:r>
            <a:r>
              <a:rPr lang="en-US" dirty="0" smtClean="0">
                <a:solidFill>
                  <a:srgbClr val="404040"/>
                </a:solidFill>
              </a:rPr>
              <a:t>et al. PNAS, 2017</a:t>
            </a:r>
            <a:endParaRPr lang="en-US" dirty="0">
              <a:solidFill>
                <a:srgbClr val="404040"/>
              </a:solidFill>
            </a:endParaRPr>
          </a:p>
          <a:p>
            <a:endParaRPr lang="en-US" dirty="0"/>
          </a:p>
        </p:txBody>
      </p:sp>
    </p:spTree>
    <p:extLst>
      <p:ext uri="{BB962C8B-B14F-4D97-AF65-F5344CB8AC3E}">
        <p14:creationId xmlns:p14="http://schemas.microsoft.com/office/powerpoint/2010/main" val="17351086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19835" y="2667000"/>
            <a:ext cx="5836024" cy="990600"/>
          </a:xfrm>
          <a:solidFill>
            <a:schemeClr val="accent2"/>
          </a:solidFill>
          <a:ln>
            <a:solidFill>
              <a:schemeClr val="tx1"/>
            </a:solidFill>
          </a:ln>
        </p:spPr>
        <p:txBody>
          <a:bodyPr>
            <a:normAutofit fontScale="90000"/>
          </a:bodyPr>
          <a:lstStyle/>
          <a:p>
            <a:r>
              <a:rPr lang="en-US" smtClean="0"/>
              <a:t>Environmental </a:t>
            </a:r>
            <a:r>
              <a:rPr lang="en-US" dirty="0" smtClean="0"/>
              <a:t>Extrapolatio</a:t>
            </a:r>
            <a:r>
              <a:rPr lang="en-US" dirty="0"/>
              <a:t>n</a:t>
            </a:r>
          </a:p>
        </p:txBody>
      </p:sp>
    </p:spTree>
    <p:extLst>
      <p:ext uri="{BB962C8B-B14F-4D97-AF65-F5344CB8AC3E}">
        <p14:creationId xmlns:p14="http://schemas.microsoft.com/office/powerpoint/2010/main" val="204071775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a:t>
            </a:r>
            <a:endParaRPr lang="en-US" dirty="0"/>
          </a:p>
        </p:txBody>
      </p:sp>
      <p:sp>
        <p:nvSpPr>
          <p:cNvPr id="7" name="TextBox 6"/>
          <p:cNvSpPr txBox="1"/>
          <p:nvPr/>
        </p:nvSpPr>
        <p:spPr>
          <a:xfrm>
            <a:off x="452327" y="1680367"/>
            <a:ext cx="1570111" cy="461665"/>
          </a:xfrm>
          <a:prstGeom prst="rect">
            <a:avLst/>
          </a:prstGeom>
          <a:noFill/>
        </p:spPr>
        <p:txBody>
          <a:bodyPr wrap="none" rtlCol="0">
            <a:spAutoFit/>
          </a:bodyPr>
          <a:lstStyle/>
          <a:p>
            <a:r>
              <a:rPr lang="en-US" sz="2400" dirty="0" smtClean="0"/>
              <a:t>Predictors</a:t>
            </a:r>
            <a:endParaRPr lang="en-US" sz="2400" dirty="0"/>
          </a:p>
        </p:txBody>
      </p:sp>
      <p:sp>
        <p:nvSpPr>
          <p:cNvPr id="8" name="TextBox 7"/>
          <p:cNvSpPr txBox="1"/>
          <p:nvPr/>
        </p:nvSpPr>
        <p:spPr>
          <a:xfrm>
            <a:off x="2188878" y="2246087"/>
            <a:ext cx="5898278" cy="768731"/>
          </a:xfrm>
          <a:prstGeom prst="rect">
            <a:avLst/>
          </a:prstGeom>
          <a:solidFill>
            <a:schemeClr val="bg1"/>
          </a:solidFill>
        </p:spPr>
        <p:txBody>
          <a:bodyPr wrap="square" rtlCol="0">
            <a:spAutoFit/>
          </a:bodyPr>
          <a:lstStyle/>
          <a:p>
            <a:endParaRPr lang="en-US" dirty="0"/>
          </a:p>
        </p:txBody>
      </p:sp>
      <p:sp>
        <p:nvSpPr>
          <p:cNvPr id="10" name="TextBox 9"/>
          <p:cNvSpPr txBox="1"/>
          <p:nvPr/>
        </p:nvSpPr>
        <p:spPr>
          <a:xfrm>
            <a:off x="457200" y="2504956"/>
            <a:ext cx="1482923" cy="923330"/>
          </a:xfrm>
          <a:prstGeom prst="rect">
            <a:avLst/>
          </a:prstGeom>
          <a:solidFill>
            <a:srgbClr val="D9D9D9"/>
          </a:solidFill>
          <a:ln w="38100" cmpd="sng">
            <a:solidFill>
              <a:schemeClr val="tx1"/>
            </a:solidFill>
          </a:ln>
        </p:spPr>
        <p:txBody>
          <a:bodyPr wrap="square" rtlCol="0">
            <a:spAutoFit/>
          </a:bodyPr>
          <a:lstStyle/>
          <a:p>
            <a:pPr algn="ctr"/>
            <a:r>
              <a:rPr lang="en-US" dirty="0" smtClean="0"/>
              <a:t>PAR (Light)</a:t>
            </a:r>
          </a:p>
          <a:p>
            <a:pPr algn="ctr"/>
            <a:r>
              <a:rPr lang="en-US" dirty="0" smtClean="0"/>
              <a:t>pH</a:t>
            </a:r>
          </a:p>
          <a:p>
            <a:pPr algn="ctr"/>
            <a:r>
              <a:rPr lang="en-US" dirty="0" smtClean="0"/>
              <a:t>Nitrogen</a:t>
            </a:r>
          </a:p>
        </p:txBody>
      </p:sp>
      <p:sp>
        <p:nvSpPr>
          <p:cNvPr id="11" name="TextBox 10"/>
          <p:cNvSpPr txBox="1"/>
          <p:nvPr/>
        </p:nvSpPr>
        <p:spPr>
          <a:xfrm>
            <a:off x="452334" y="3931287"/>
            <a:ext cx="1487789" cy="1754327"/>
          </a:xfrm>
          <a:prstGeom prst="rect">
            <a:avLst/>
          </a:prstGeom>
          <a:solidFill>
            <a:srgbClr val="D9D9D9"/>
          </a:solidFill>
          <a:ln w="38100" cmpd="sng">
            <a:solidFill>
              <a:schemeClr val="tx1"/>
            </a:solidFill>
          </a:ln>
        </p:spPr>
        <p:txBody>
          <a:bodyPr wrap="square" rtlCol="0">
            <a:spAutoFit/>
          </a:bodyPr>
          <a:lstStyle/>
          <a:p>
            <a:pPr algn="ctr"/>
            <a:r>
              <a:rPr lang="en-US" dirty="0" smtClean="0"/>
              <a:t>Temperature Warmest Month</a:t>
            </a:r>
          </a:p>
          <a:p>
            <a:pPr algn="ctr"/>
            <a:endParaRPr lang="en-US" dirty="0" smtClean="0"/>
          </a:p>
          <a:p>
            <a:pPr algn="ctr"/>
            <a:r>
              <a:rPr lang="en-US" dirty="0" smtClean="0"/>
              <a:t>May precipitation</a:t>
            </a:r>
            <a:endParaRPr lang="en-US" dirty="0"/>
          </a:p>
        </p:txBody>
      </p:sp>
      <p:pic>
        <p:nvPicPr>
          <p:cNvPr id="9" name="Picture 8" descr="Screen Shot 2014-08-07 at 10.05.02 AM.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796139" y="569771"/>
            <a:ext cx="5890994" cy="6168581"/>
          </a:xfrm>
          <a:prstGeom prst="rect">
            <a:avLst/>
          </a:prstGeom>
        </p:spPr>
      </p:pic>
      <p:sp>
        <p:nvSpPr>
          <p:cNvPr id="12" name="TextBox 11"/>
          <p:cNvSpPr txBox="1"/>
          <p:nvPr/>
        </p:nvSpPr>
        <p:spPr>
          <a:xfrm>
            <a:off x="6959707" y="4127709"/>
            <a:ext cx="1767629" cy="2308324"/>
          </a:xfrm>
          <a:prstGeom prst="rect">
            <a:avLst/>
          </a:prstGeom>
          <a:solidFill>
            <a:srgbClr val="FFFFFF"/>
          </a:solidFill>
        </p:spPr>
        <p:txBody>
          <a:bodyPr wrap="square" rtlCol="0">
            <a:spAutoFit/>
          </a:bodyPr>
          <a:lstStyle/>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p:txBody>
      </p:sp>
      <p:sp>
        <p:nvSpPr>
          <p:cNvPr id="13" name="TextBox 12"/>
          <p:cNvSpPr txBox="1"/>
          <p:nvPr/>
        </p:nvSpPr>
        <p:spPr>
          <a:xfrm>
            <a:off x="4194909" y="6294516"/>
            <a:ext cx="2892977" cy="426809"/>
          </a:xfrm>
          <a:prstGeom prst="rect">
            <a:avLst/>
          </a:prstGeom>
          <a:solidFill>
            <a:srgbClr val="FFFFFF"/>
          </a:solidFill>
        </p:spPr>
        <p:txBody>
          <a:bodyPr wrap="square" rtlCol="0">
            <a:spAutoFit/>
          </a:bodyPr>
          <a:lstStyle/>
          <a:p>
            <a:endParaRPr lang="en-US" dirty="0" smtClean="0"/>
          </a:p>
        </p:txBody>
      </p:sp>
      <p:sp>
        <p:nvSpPr>
          <p:cNvPr id="14" name="TextBox 13"/>
          <p:cNvSpPr txBox="1"/>
          <p:nvPr/>
        </p:nvSpPr>
        <p:spPr>
          <a:xfrm>
            <a:off x="2536846" y="765632"/>
            <a:ext cx="3590805" cy="426809"/>
          </a:xfrm>
          <a:prstGeom prst="rect">
            <a:avLst/>
          </a:prstGeom>
          <a:solidFill>
            <a:srgbClr val="FFFFFF"/>
          </a:solidFill>
        </p:spPr>
        <p:txBody>
          <a:bodyPr wrap="square" rtlCol="0">
            <a:spAutoFit/>
          </a:bodyPr>
          <a:lstStyle/>
          <a:p>
            <a:endParaRPr lang="en-US" dirty="0" smtClean="0"/>
          </a:p>
        </p:txBody>
      </p:sp>
      <p:sp>
        <p:nvSpPr>
          <p:cNvPr id="5" name="TextBox 4"/>
          <p:cNvSpPr txBox="1"/>
          <p:nvPr/>
        </p:nvSpPr>
        <p:spPr>
          <a:xfrm>
            <a:off x="91451" y="5832851"/>
            <a:ext cx="2238038" cy="923330"/>
          </a:xfrm>
          <a:prstGeom prst="rect">
            <a:avLst/>
          </a:prstGeom>
          <a:noFill/>
        </p:spPr>
        <p:txBody>
          <a:bodyPr wrap="none" rtlCol="0">
            <a:spAutoFit/>
          </a:bodyPr>
          <a:lstStyle/>
          <a:p>
            <a:pPr algn="ctr"/>
            <a:r>
              <a:rPr lang="en-US" dirty="0" smtClean="0"/>
              <a:t>21 plots</a:t>
            </a:r>
          </a:p>
          <a:p>
            <a:pPr algn="ctr"/>
            <a:endParaRPr lang="en-US" dirty="0" smtClean="0"/>
          </a:p>
          <a:p>
            <a:pPr algn="ctr"/>
            <a:r>
              <a:rPr lang="en-US" dirty="0"/>
              <a:t>o</a:t>
            </a:r>
            <a:r>
              <a:rPr lang="en-US" dirty="0" smtClean="0"/>
              <a:t>pen/closed canopy</a:t>
            </a:r>
            <a:endParaRPr lang="en-US" dirty="0"/>
          </a:p>
        </p:txBody>
      </p:sp>
      <p:sp>
        <p:nvSpPr>
          <p:cNvPr id="4" name="Oval 3"/>
          <p:cNvSpPr/>
          <p:nvPr/>
        </p:nvSpPr>
        <p:spPr>
          <a:xfrm>
            <a:off x="7345937" y="903111"/>
            <a:ext cx="838508" cy="763145"/>
          </a:xfrm>
          <a:prstGeom prst="ellipse">
            <a:avLst/>
          </a:prstGeom>
          <a:solidFill>
            <a:srgbClr val="D61517"/>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5990145" y="2561400"/>
            <a:ext cx="838508" cy="763145"/>
          </a:xfrm>
          <a:prstGeom prst="ellipse">
            <a:avLst/>
          </a:prstGeom>
          <a:solidFill>
            <a:srgbClr val="D61517"/>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3011003" y="2872417"/>
            <a:ext cx="838508" cy="763145"/>
          </a:xfrm>
          <a:prstGeom prst="ellipse">
            <a:avLst/>
          </a:prstGeom>
          <a:solidFill>
            <a:srgbClr val="D61517"/>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3817988" y="5304041"/>
            <a:ext cx="838508" cy="763145"/>
          </a:xfrm>
          <a:prstGeom prst="ellipse">
            <a:avLst/>
          </a:prstGeom>
          <a:solidFill>
            <a:srgbClr val="D61517"/>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p:nvPr/>
        </p:nvSpPr>
        <p:spPr>
          <a:xfrm>
            <a:off x="2796139" y="5276489"/>
            <a:ext cx="838508" cy="763145"/>
          </a:xfrm>
          <a:prstGeom prst="ellipse">
            <a:avLst/>
          </a:prstGeom>
          <a:solidFill>
            <a:srgbClr val="D61517"/>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3" name="Picture 22"/>
          <p:cNvPicPr/>
          <p:nvPr/>
        </p:nvPicPr>
        <p:blipFill>
          <a:blip r:embed="rId4">
            <a:extLst>
              <a:ext uri="{28A0092B-C50C-407E-A947-70E740481C1C}">
                <a14:useLocalDpi xmlns:a14="http://schemas.microsoft.com/office/drawing/2010/main"/>
              </a:ext>
            </a:extLst>
          </a:blip>
          <a:stretch>
            <a:fillRect/>
          </a:stretch>
        </p:blipFill>
        <p:spPr>
          <a:xfrm>
            <a:off x="3146177" y="835258"/>
            <a:ext cx="1333057" cy="1658566"/>
          </a:xfrm>
          <a:prstGeom prst="rect">
            <a:avLst/>
          </a:prstGeom>
          <a:extLst>
            <a:ext uri="{FAA26D3D-D897-4be2-8F04-BA451C77F1D7}">
              <ma14:placeholderFlag xmlns:ma14="http://schemas.microsoft.com/office/mac/drawingml/2011/main"/>
            </a:ext>
          </a:extLst>
        </p:spPr>
      </p:pic>
      <p:sp>
        <p:nvSpPr>
          <p:cNvPr id="21" name="TextBox 20"/>
          <p:cNvSpPr txBox="1"/>
          <p:nvPr/>
        </p:nvSpPr>
        <p:spPr>
          <a:xfrm>
            <a:off x="5778848" y="6318344"/>
            <a:ext cx="2826543" cy="701731"/>
          </a:xfrm>
          <a:prstGeom prst="rect">
            <a:avLst/>
          </a:prstGeom>
          <a:noFill/>
        </p:spPr>
        <p:txBody>
          <a:bodyPr wrap="none" rtlCol="0">
            <a:spAutoFit/>
          </a:bodyPr>
          <a:lstStyle/>
          <a:p>
            <a:pPr>
              <a:lnSpc>
                <a:spcPct val="120000"/>
              </a:lnSpc>
            </a:pPr>
            <a:r>
              <a:rPr lang="en-US" dirty="0">
                <a:solidFill>
                  <a:srgbClr val="404040"/>
                </a:solidFill>
              </a:rPr>
              <a:t>Merow, </a:t>
            </a:r>
            <a:r>
              <a:rPr lang="en-US" dirty="0" smtClean="0">
                <a:solidFill>
                  <a:srgbClr val="404040"/>
                </a:solidFill>
              </a:rPr>
              <a:t>et al. PNAS, 2017</a:t>
            </a:r>
            <a:endParaRPr lang="en-US" dirty="0">
              <a:solidFill>
                <a:srgbClr val="404040"/>
              </a:solidFill>
            </a:endParaRPr>
          </a:p>
          <a:p>
            <a:endParaRPr lang="en-US" dirty="0"/>
          </a:p>
        </p:txBody>
      </p:sp>
      <p:sp>
        <p:nvSpPr>
          <p:cNvPr id="22" name="TextBox 21"/>
          <p:cNvSpPr txBox="1"/>
          <p:nvPr/>
        </p:nvSpPr>
        <p:spPr>
          <a:xfrm>
            <a:off x="6336407" y="4074407"/>
            <a:ext cx="2534067" cy="584776"/>
          </a:xfrm>
          <a:prstGeom prst="rect">
            <a:avLst/>
          </a:prstGeom>
          <a:solidFill>
            <a:srgbClr val="979797"/>
          </a:solidFill>
          <a:ln w="38100" cmpd="sng">
            <a:solidFill>
              <a:srgbClr val="000000"/>
            </a:solidFill>
          </a:ln>
        </p:spPr>
        <p:txBody>
          <a:bodyPr wrap="none" rtlCol="0">
            <a:spAutoFit/>
          </a:bodyPr>
          <a:lstStyle/>
          <a:p>
            <a:r>
              <a:rPr lang="en-US" sz="3200" dirty="0" smtClean="0"/>
              <a:t>Demography</a:t>
            </a:r>
            <a:endParaRPr lang="en-US" sz="3200" dirty="0"/>
          </a:p>
        </p:txBody>
      </p:sp>
      <p:sp>
        <p:nvSpPr>
          <p:cNvPr id="25" name="TextBox 24"/>
          <p:cNvSpPr txBox="1"/>
          <p:nvPr/>
        </p:nvSpPr>
        <p:spPr>
          <a:xfrm>
            <a:off x="7011884" y="4851692"/>
            <a:ext cx="1503159" cy="369332"/>
          </a:xfrm>
          <a:prstGeom prst="rect">
            <a:avLst/>
          </a:prstGeom>
          <a:solidFill>
            <a:srgbClr val="D9D9D9"/>
          </a:solidFill>
          <a:ln w="19050" cmpd="sng">
            <a:solidFill>
              <a:srgbClr val="CA0000"/>
            </a:solidFill>
          </a:ln>
        </p:spPr>
        <p:txBody>
          <a:bodyPr wrap="square" rtlCol="0">
            <a:spAutoFit/>
          </a:bodyPr>
          <a:lstStyle/>
          <a:p>
            <a:pPr algn="ctr"/>
            <a:r>
              <a:rPr lang="en-US" dirty="0"/>
              <a:t>s</a:t>
            </a:r>
            <a:r>
              <a:rPr lang="en-US" dirty="0" smtClean="0"/>
              <a:t>urvival</a:t>
            </a:r>
          </a:p>
        </p:txBody>
      </p:sp>
      <p:sp>
        <p:nvSpPr>
          <p:cNvPr id="26" name="TextBox 25"/>
          <p:cNvSpPr txBox="1"/>
          <p:nvPr/>
        </p:nvSpPr>
        <p:spPr>
          <a:xfrm>
            <a:off x="7011884" y="5380839"/>
            <a:ext cx="1503159" cy="369332"/>
          </a:xfrm>
          <a:prstGeom prst="rect">
            <a:avLst/>
          </a:prstGeom>
          <a:solidFill>
            <a:srgbClr val="D9D9D9"/>
          </a:solidFill>
          <a:ln w="19050" cmpd="sng">
            <a:solidFill>
              <a:srgbClr val="CA0000"/>
            </a:solidFill>
          </a:ln>
        </p:spPr>
        <p:txBody>
          <a:bodyPr wrap="square" rtlCol="0">
            <a:spAutoFit/>
          </a:bodyPr>
          <a:lstStyle/>
          <a:p>
            <a:pPr algn="ctr"/>
            <a:r>
              <a:rPr lang="en-US" dirty="0"/>
              <a:t>g</a:t>
            </a:r>
            <a:r>
              <a:rPr lang="en-US" dirty="0" smtClean="0"/>
              <a:t>rowth</a:t>
            </a:r>
          </a:p>
        </p:txBody>
      </p:sp>
      <p:sp>
        <p:nvSpPr>
          <p:cNvPr id="27" name="TextBox 26"/>
          <p:cNvSpPr txBox="1"/>
          <p:nvPr/>
        </p:nvSpPr>
        <p:spPr>
          <a:xfrm>
            <a:off x="7050098" y="5865938"/>
            <a:ext cx="1467882" cy="369332"/>
          </a:xfrm>
          <a:prstGeom prst="rect">
            <a:avLst/>
          </a:prstGeom>
          <a:solidFill>
            <a:srgbClr val="D9D9D9"/>
          </a:solidFill>
          <a:ln w="19050" cmpd="sng">
            <a:solidFill>
              <a:srgbClr val="CA0000"/>
            </a:solidFill>
          </a:ln>
        </p:spPr>
        <p:txBody>
          <a:bodyPr wrap="none" rtlCol="0">
            <a:spAutoFit/>
          </a:bodyPr>
          <a:lstStyle/>
          <a:p>
            <a:pPr algn="ctr"/>
            <a:r>
              <a:rPr lang="en-US" dirty="0"/>
              <a:t>r</a:t>
            </a:r>
            <a:r>
              <a:rPr lang="en-US" dirty="0" smtClean="0"/>
              <a:t>eproduction</a:t>
            </a:r>
          </a:p>
        </p:txBody>
      </p:sp>
      <p:sp>
        <p:nvSpPr>
          <p:cNvPr id="24" name="TextBox 23"/>
          <p:cNvSpPr txBox="1"/>
          <p:nvPr/>
        </p:nvSpPr>
        <p:spPr>
          <a:xfrm>
            <a:off x="308610" y="0"/>
            <a:ext cx="8686800" cy="369332"/>
          </a:xfrm>
          <a:prstGeom prst="rect">
            <a:avLst/>
          </a:prstGeom>
          <a:noFill/>
          <a:ln>
            <a:noFill/>
          </a:ln>
        </p:spPr>
        <p:txBody>
          <a:bodyPr wrap="square" rtlCol="0">
            <a:spAutoFit/>
          </a:bodyPr>
          <a:lstStyle/>
          <a:p>
            <a:pPr algn="ctr"/>
            <a:r>
              <a:rPr lang="en-US" dirty="0" smtClean="0">
                <a:solidFill>
                  <a:schemeClr val="bg1">
                    <a:lumMod val="85000"/>
                  </a:schemeClr>
                </a:solidFill>
              </a:rPr>
              <a:t>Global Change      </a:t>
            </a:r>
            <a:r>
              <a:rPr lang="en-US" b="1" dirty="0" smtClean="0"/>
              <a:t>Demography</a:t>
            </a:r>
            <a:r>
              <a:rPr lang="en-US" dirty="0" smtClean="0">
                <a:solidFill>
                  <a:schemeClr val="bg1">
                    <a:lumMod val="85000"/>
                  </a:schemeClr>
                </a:solidFill>
              </a:rPr>
              <a:t>        Biodiversity       Communities         Synthesis</a:t>
            </a:r>
            <a:endParaRPr lang="en-US" dirty="0">
              <a:solidFill>
                <a:schemeClr val="bg1">
                  <a:lumMod val="85000"/>
                </a:schemeClr>
              </a:solidFill>
            </a:endParaRPr>
          </a:p>
        </p:txBody>
      </p:sp>
    </p:spTree>
    <p:extLst>
      <p:ext uri="{BB962C8B-B14F-4D97-AF65-F5344CB8AC3E}">
        <p14:creationId xmlns:p14="http://schemas.microsoft.com/office/powerpoint/2010/main" val="1143417589"/>
      </p:ext>
    </p:extLst>
  </p:cSld>
  <p:clrMapOvr>
    <a:masterClrMapping/>
  </p:clrMapOvr>
  <mc:AlternateContent xmlns:mc="http://schemas.openxmlformats.org/markup-compatibility/2006" xmlns:p14="http://schemas.microsoft.com/office/powerpoint/2010/main">
    <mc:Choice Requires="p14">
      <p:transition spd="slow" p14:dur="2000" advTm="25254"/>
    </mc:Choice>
    <mc:Fallback xmlns="">
      <p:transition xmlns:p14="http://schemas.microsoft.com/office/powerpoint/2010/main" spd="slow" advTm="2525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5" grpId="0" animBg="1"/>
      <p:bldP spid="26" grpId="0" animBg="1"/>
      <p:bldP spid="27"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21708"/>
            <a:ext cx="8229600" cy="990600"/>
          </a:xfrm>
        </p:spPr>
        <p:txBody>
          <a:bodyPr/>
          <a:lstStyle/>
          <a:p>
            <a:r>
              <a:rPr lang="en-US" dirty="0" smtClean="0"/>
              <a:t>Vital rate models</a:t>
            </a:r>
            <a:endParaRPr lang="en-US" dirty="0"/>
          </a:p>
        </p:txBody>
      </p:sp>
      <p:sp>
        <p:nvSpPr>
          <p:cNvPr id="3" name="Content Placeholder 2"/>
          <p:cNvSpPr>
            <a:spLocks noGrp="1"/>
          </p:cNvSpPr>
          <p:nvPr>
            <p:ph idx="1"/>
          </p:nvPr>
        </p:nvSpPr>
        <p:spPr>
          <a:xfrm>
            <a:off x="1109880" y="1129037"/>
            <a:ext cx="8229600" cy="5065707"/>
          </a:xfrm>
        </p:spPr>
        <p:txBody>
          <a:bodyPr>
            <a:noAutofit/>
          </a:bodyPr>
          <a:lstStyle/>
          <a:p>
            <a:pPr marL="0" indent="0">
              <a:buNone/>
            </a:pPr>
            <a:r>
              <a:rPr lang="en-US" sz="2200" b="1" dirty="0" smtClean="0"/>
              <a:t>Growth</a:t>
            </a:r>
          </a:p>
          <a:p>
            <a:pPr marL="0" indent="0">
              <a:buNone/>
            </a:pPr>
            <a:r>
              <a:rPr lang="en-US" sz="2200" dirty="0" smtClean="0"/>
              <a:t>Average growth/year  </a:t>
            </a:r>
            <a:r>
              <a:rPr lang="en-US" sz="2200" dirty="0"/>
              <a:t>	</a:t>
            </a:r>
            <a:r>
              <a:rPr lang="en-US" sz="2200" dirty="0" smtClean="0"/>
              <a:t>~ 	Environment	</a:t>
            </a:r>
          </a:p>
          <a:p>
            <a:pPr marL="0" indent="0">
              <a:buNone/>
            </a:pPr>
            <a:endParaRPr lang="en-US" sz="2200" baseline="30000" dirty="0"/>
          </a:p>
          <a:p>
            <a:pPr marL="0" indent="0">
              <a:buNone/>
            </a:pPr>
            <a:endParaRPr lang="en-US" sz="2200" dirty="0" smtClean="0"/>
          </a:p>
          <a:p>
            <a:pPr marL="0" indent="0">
              <a:buNone/>
            </a:pPr>
            <a:endParaRPr lang="en-US" sz="2200" dirty="0"/>
          </a:p>
        </p:txBody>
      </p:sp>
      <p:sp>
        <p:nvSpPr>
          <p:cNvPr id="4" name="Slide Number Placeholder 3"/>
          <p:cNvSpPr>
            <a:spLocks noGrp="1"/>
          </p:cNvSpPr>
          <p:nvPr>
            <p:ph type="sldNum" sz="quarter" idx="12"/>
          </p:nvPr>
        </p:nvSpPr>
        <p:spPr/>
        <p:txBody>
          <a:bodyPr/>
          <a:lstStyle/>
          <a:p>
            <a:fld id="{0CFEC368-1D7A-4F81-ABF6-AE0E36BAF64C}" type="slidenum">
              <a:rPr lang="en-US" smtClean="0"/>
              <a:pPr/>
              <a:t>31</a:t>
            </a:fld>
            <a:endParaRPr lang="en-US" dirty="0"/>
          </a:p>
        </p:txBody>
      </p:sp>
    </p:spTree>
    <p:extLst>
      <p:ext uri="{BB962C8B-B14F-4D97-AF65-F5344CB8AC3E}">
        <p14:creationId xmlns:p14="http://schemas.microsoft.com/office/powerpoint/2010/main" val="847258639"/>
      </p:ext>
    </p:extLst>
  </p:cSld>
  <p:clrMapOvr>
    <a:masterClrMapping/>
  </p:clrMapOvr>
  <mc:AlternateContent xmlns:mc="http://schemas.openxmlformats.org/markup-compatibility/2006" xmlns:p14="http://schemas.microsoft.com/office/powerpoint/2010/main">
    <mc:Choice Requires="p14">
      <p:transition spd="slow" p14:dur="2000" advTm="34138"/>
    </mc:Choice>
    <mc:Fallback xmlns="">
      <p:transition spd="slow" advTm="34138"/>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21708"/>
            <a:ext cx="8229600" cy="990600"/>
          </a:xfrm>
        </p:spPr>
        <p:txBody>
          <a:bodyPr/>
          <a:lstStyle/>
          <a:p>
            <a:r>
              <a:rPr lang="en-US" dirty="0" smtClean="0"/>
              <a:t>Vital rate models</a:t>
            </a:r>
            <a:endParaRPr lang="en-US" dirty="0"/>
          </a:p>
        </p:txBody>
      </p:sp>
      <p:sp>
        <p:nvSpPr>
          <p:cNvPr id="3" name="Content Placeholder 2"/>
          <p:cNvSpPr>
            <a:spLocks noGrp="1"/>
          </p:cNvSpPr>
          <p:nvPr>
            <p:ph idx="1"/>
          </p:nvPr>
        </p:nvSpPr>
        <p:spPr>
          <a:xfrm>
            <a:off x="1109880" y="1129037"/>
            <a:ext cx="8229600" cy="5065707"/>
          </a:xfrm>
        </p:spPr>
        <p:txBody>
          <a:bodyPr>
            <a:noAutofit/>
          </a:bodyPr>
          <a:lstStyle/>
          <a:p>
            <a:pPr marL="0" indent="0">
              <a:buNone/>
            </a:pPr>
            <a:r>
              <a:rPr lang="en-US" sz="2200" b="1" dirty="0" smtClean="0"/>
              <a:t>Growth</a:t>
            </a:r>
          </a:p>
          <a:p>
            <a:pPr marL="0" indent="0">
              <a:buNone/>
            </a:pPr>
            <a:r>
              <a:rPr lang="en-US" sz="2200" dirty="0" smtClean="0"/>
              <a:t>Average growth/year  </a:t>
            </a:r>
            <a:r>
              <a:rPr lang="en-US" sz="2200" dirty="0"/>
              <a:t>	</a:t>
            </a:r>
            <a:r>
              <a:rPr lang="en-US" sz="2200" dirty="0" smtClean="0"/>
              <a:t>~ 	Environment	</a:t>
            </a:r>
          </a:p>
          <a:p>
            <a:pPr marL="0" indent="0">
              <a:buNone/>
            </a:pPr>
            <a:endParaRPr lang="en-US" sz="2200" baseline="30000" dirty="0"/>
          </a:p>
          <a:p>
            <a:pPr marL="0" indent="0">
              <a:buNone/>
            </a:pPr>
            <a:r>
              <a:rPr lang="en-US" sz="2200" b="1" dirty="0" smtClean="0"/>
              <a:t>Survival</a:t>
            </a:r>
          </a:p>
          <a:p>
            <a:pPr marL="0" indent="0">
              <a:buNone/>
            </a:pPr>
            <a:r>
              <a:rPr lang="en-US" sz="2200" dirty="0" smtClean="0"/>
              <a:t>% Survival 		~	Size + Environment</a:t>
            </a:r>
          </a:p>
          <a:p>
            <a:pPr marL="0" indent="0">
              <a:buNone/>
            </a:pPr>
            <a:endParaRPr lang="en-US" sz="2200" dirty="0" smtClean="0"/>
          </a:p>
          <a:p>
            <a:pPr marL="0" indent="0">
              <a:buNone/>
            </a:pPr>
            <a:endParaRPr lang="en-US" sz="2200" dirty="0"/>
          </a:p>
        </p:txBody>
      </p:sp>
      <p:sp>
        <p:nvSpPr>
          <p:cNvPr id="4" name="Slide Number Placeholder 3"/>
          <p:cNvSpPr>
            <a:spLocks noGrp="1"/>
          </p:cNvSpPr>
          <p:nvPr>
            <p:ph type="sldNum" sz="quarter" idx="12"/>
          </p:nvPr>
        </p:nvSpPr>
        <p:spPr/>
        <p:txBody>
          <a:bodyPr/>
          <a:lstStyle/>
          <a:p>
            <a:fld id="{0CFEC368-1D7A-4F81-ABF6-AE0E36BAF64C}" type="slidenum">
              <a:rPr lang="en-US" smtClean="0"/>
              <a:pPr/>
              <a:t>32</a:t>
            </a:fld>
            <a:endParaRPr lang="en-US" dirty="0"/>
          </a:p>
        </p:txBody>
      </p:sp>
    </p:spTree>
    <p:extLst>
      <p:ext uri="{BB962C8B-B14F-4D97-AF65-F5344CB8AC3E}">
        <p14:creationId xmlns:p14="http://schemas.microsoft.com/office/powerpoint/2010/main" val="771482142"/>
      </p:ext>
    </p:extLst>
  </p:cSld>
  <p:clrMapOvr>
    <a:masterClrMapping/>
  </p:clrMapOvr>
  <mc:AlternateContent xmlns:mc="http://schemas.openxmlformats.org/markup-compatibility/2006" xmlns:p14="http://schemas.microsoft.com/office/powerpoint/2010/main">
    <mc:Choice Requires="p14">
      <p:transition spd="slow" p14:dur="2000" advTm="34138"/>
    </mc:Choice>
    <mc:Fallback xmlns="">
      <p:transition spd="slow" advTm="34138"/>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21708"/>
            <a:ext cx="8229600" cy="990600"/>
          </a:xfrm>
        </p:spPr>
        <p:txBody>
          <a:bodyPr/>
          <a:lstStyle/>
          <a:p>
            <a:r>
              <a:rPr lang="en-US" dirty="0" smtClean="0"/>
              <a:t>Vital rate models</a:t>
            </a:r>
            <a:endParaRPr lang="en-US" dirty="0"/>
          </a:p>
        </p:txBody>
      </p:sp>
      <p:sp>
        <p:nvSpPr>
          <p:cNvPr id="3" name="Content Placeholder 2"/>
          <p:cNvSpPr>
            <a:spLocks noGrp="1"/>
          </p:cNvSpPr>
          <p:nvPr>
            <p:ph idx="1"/>
          </p:nvPr>
        </p:nvSpPr>
        <p:spPr>
          <a:xfrm>
            <a:off x="1109880" y="1129037"/>
            <a:ext cx="8229600" cy="5065707"/>
          </a:xfrm>
        </p:spPr>
        <p:txBody>
          <a:bodyPr>
            <a:noAutofit/>
          </a:bodyPr>
          <a:lstStyle/>
          <a:p>
            <a:pPr marL="0" indent="0">
              <a:buNone/>
            </a:pPr>
            <a:r>
              <a:rPr lang="en-US" sz="2200" b="1" dirty="0" smtClean="0"/>
              <a:t>Growth</a:t>
            </a:r>
          </a:p>
          <a:p>
            <a:pPr marL="0" indent="0">
              <a:buNone/>
            </a:pPr>
            <a:r>
              <a:rPr lang="en-US" sz="2200" dirty="0" smtClean="0"/>
              <a:t>Average growth/year  	~ 	Environment	</a:t>
            </a:r>
          </a:p>
          <a:p>
            <a:pPr marL="0" indent="0">
              <a:buNone/>
            </a:pPr>
            <a:endParaRPr lang="en-US" sz="2200" baseline="30000" dirty="0" smtClean="0"/>
          </a:p>
          <a:p>
            <a:pPr marL="0" indent="0">
              <a:buNone/>
            </a:pPr>
            <a:r>
              <a:rPr lang="en-US" sz="2200" b="1" dirty="0" smtClean="0"/>
              <a:t>Survival</a:t>
            </a:r>
          </a:p>
          <a:p>
            <a:pPr marL="0" indent="0">
              <a:buNone/>
            </a:pPr>
            <a:r>
              <a:rPr lang="en-US" sz="2200" dirty="0" smtClean="0"/>
              <a:t>% Survival 		~	Size + Environment</a:t>
            </a:r>
          </a:p>
          <a:p>
            <a:pPr marL="0" indent="0">
              <a:buNone/>
            </a:pPr>
            <a:endParaRPr lang="en-US" sz="2200" dirty="0" smtClean="0"/>
          </a:p>
          <a:p>
            <a:pPr marL="0" indent="0">
              <a:buNone/>
            </a:pPr>
            <a:r>
              <a:rPr lang="en-US" sz="2200" b="1" dirty="0" smtClean="0"/>
              <a:t>Fecundity</a:t>
            </a:r>
            <a:endParaRPr lang="en-US" sz="2200" b="1" dirty="0"/>
          </a:p>
          <a:p>
            <a:pPr marL="0" indent="0">
              <a:buNone/>
            </a:pPr>
            <a:r>
              <a:rPr lang="en-US" sz="2200" dirty="0" smtClean="0"/>
              <a:t>Flowering Probability	~	Size </a:t>
            </a:r>
            <a:r>
              <a:rPr lang="en-US" sz="2200" dirty="0"/>
              <a:t>+ </a:t>
            </a:r>
            <a:r>
              <a:rPr lang="en-US" sz="2200" dirty="0" smtClean="0"/>
              <a:t>Environment</a:t>
            </a:r>
          </a:p>
          <a:p>
            <a:pPr marL="0" indent="0">
              <a:buNone/>
            </a:pPr>
            <a:r>
              <a:rPr lang="en-US" sz="2200" dirty="0" smtClean="0"/>
              <a:t># Flowers/Individual 	~	Size + Environment</a:t>
            </a:r>
          </a:p>
          <a:p>
            <a:pPr marL="0" indent="0">
              <a:buNone/>
            </a:pPr>
            <a:r>
              <a:rPr lang="en-US" sz="2200" dirty="0" smtClean="0"/>
              <a:t>Seeds</a:t>
            </a:r>
            <a:r>
              <a:rPr lang="en-US" sz="2200" dirty="0"/>
              <a:t>/Flower </a:t>
            </a:r>
            <a:r>
              <a:rPr lang="en-US" sz="2200" dirty="0" smtClean="0"/>
              <a:t>		=</a:t>
            </a:r>
            <a:r>
              <a:rPr lang="en-US" sz="2200" dirty="0"/>
              <a:t>	</a:t>
            </a:r>
            <a:r>
              <a:rPr lang="en-US" sz="2200" dirty="0" smtClean="0"/>
              <a:t>74</a:t>
            </a:r>
            <a:endParaRPr lang="en-US" sz="2200" b="1" dirty="0"/>
          </a:p>
          <a:p>
            <a:pPr marL="0" indent="0">
              <a:buNone/>
            </a:pPr>
            <a:r>
              <a:rPr lang="en-US" sz="2200" dirty="0"/>
              <a:t>Germination </a:t>
            </a:r>
            <a:r>
              <a:rPr lang="en-US" sz="2200" dirty="0" smtClean="0"/>
              <a:t>		= </a:t>
            </a:r>
            <a:r>
              <a:rPr lang="en-US" sz="2200" dirty="0"/>
              <a:t>	</a:t>
            </a:r>
            <a:r>
              <a:rPr lang="en-US" sz="2200" dirty="0" smtClean="0"/>
              <a:t>1.1%</a:t>
            </a:r>
          </a:p>
          <a:p>
            <a:pPr marL="0" indent="0">
              <a:buNone/>
            </a:pPr>
            <a:endParaRPr lang="en-US" sz="2200" b="1" dirty="0"/>
          </a:p>
          <a:p>
            <a:pPr marL="0" indent="0">
              <a:buNone/>
            </a:pPr>
            <a:r>
              <a:rPr lang="en-US" sz="2200" b="1" dirty="0"/>
              <a:t>Offspring size</a:t>
            </a:r>
            <a:endParaRPr lang="en-US" sz="2200" dirty="0"/>
          </a:p>
          <a:p>
            <a:pPr marL="0" indent="0">
              <a:buNone/>
            </a:pPr>
            <a:r>
              <a:rPr lang="en-US" sz="2200" dirty="0" smtClean="0"/>
              <a:t>Size			~</a:t>
            </a:r>
            <a:r>
              <a:rPr lang="en-US" sz="2200" dirty="0"/>
              <a:t>	Environment</a:t>
            </a:r>
          </a:p>
          <a:p>
            <a:pPr marL="0" indent="0">
              <a:buNone/>
            </a:pPr>
            <a:endParaRPr lang="en-US" sz="2200" dirty="0"/>
          </a:p>
        </p:txBody>
      </p:sp>
      <p:sp>
        <p:nvSpPr>
          <p:cNvPr id="4" name="Slide Number Placeholder 3"/>
          <p:cNvSpPr>
            <a:spLocks noGrp="1"/>
          </p:cNvSpPr>
          <p:nvPr>
            <p:ph type="sldNum" sz="quarter" idx="12"/>
          </p:nvPr>
        </p:nvSpPr>
        <p:spPr/>
        <p:txBody>
          <a:bodyPr/>
          <a:lstStyle/>
          <a:p>
            <a:fld id="{0CFEC368-1D7A-4F81-ABF6-AE0E36BAF64C}" type="slidenum">
              <a:rPr lang="en-US" smtClean="0"/>
              <a:pPr/>
              <a:t>33</a:t>
            </a:fld>
            <a:endParaRPr lang="en-US" dirty="0"/>
          </a:p>
        </p:txBody>
      </p:sp>
    </p:spTree>
    <p:extLst>
      <p:ext uri="{BB962C8B-B14F-4D97-AF65-F5344CB8AC3E}">
        <p14:creationId xmlns:p14="http://schemas.microsoft.com/office/powerpoint/2010/main" val="1182473420"/>
      </p:ext>
    </p:extLst>
  </p:cSld>
  <p:clrMapOvr>
    <a:masterClrMapping/>
  </p:clrMapOvr>
  <mc:AlternateContent xmlns:mc="http://schemas.openxmlformats.org/markup-compatibility/2006" xmlns:p14="http://schemas.microsoft.com/office/powerpoint/2010/main">
    <mc:Choice Requires="p14">
      <p:transition spd="slow" p14:dur="2000" advTm="34138"/>
    </mc:Choice>
    <mc:Fallback xmlns="">
      <p:transition spd="slow" advTm="34138"/>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Vital Rate Models</a:t>
            </a:r>
            <a:endParaRPr lang="en-US" dirty="0"/>
          </a:p>
        </p:txBody>
      </p:sp>
      <p:pic>
        <p:nvPicPr>
          <p:cNvPr id="3" name="Picture 2" descr="Screen Shot 2014-02-26 at 7.51.10 AM.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661962" y="1272412"/>
            <a:ext cx="5620835" cy="5471231"/>
          </a:xfrm>
          <a:prstGeom prst="rect">
            <a:avLst/>
          </a:prstGeom>
        </p:spPr>
      </p:pic>
      <p:sp>
        <p:nvSpPr>
          <p:cNvPr id="4" name="Slide Number Placeholder 3"/>
          <p:cNvSpPr>
            <a:spLocks noGrp="1"/>
          </p:cNvSpPr>
          <p:nvPr>
            <p:ph type="sldNum" sz="quarter" idx="12"/>
          </p:nvPr>
        </p:nvSpPr>
        <p:spPr/>
        <p:txBody>
          <a:bodyPr/>
          <a:lstStyle/>
          <a:p>
            <a:fld id="{0CFEC368-1D7A-4F81-ABF6-AE0E36BAF64C}" type="slidenum">
              <a:rPr lang="en-US" smtClean="0"/>
              <a:pPr/>
              <a:t>34</a:t>
            </a:fld>
            <a:endParaRPr lang="en-US" dirty="0"/>
          </a:p>
        </p:txBody>
      </p:sp>
    </p:spTree>
    <p:extLst>
      <p:ext uri="{BB962C8B-B14F-4D97-AF65-F5344CB8AC3E}">
        <p14:creationId xmlns:p14="http://schemas.microsoft.com/office/powerpoint/2010/main" val="439987694"/>
      </p:ext>
    </p:extLst>
  </p:cSld>
  <p:clrMapOvr>
    <a:masterClrMapping/>
  </p:clrMapOvr>
  <mc:AlternateContent xmlns:mc="http://schemas.openxmlformats.org/markup-compatibility/2006" xmlns:p14="http://schemas.microsoft.com/office/powerpoint/2010/main">
    <mc:Choice Requires="p14">
      <p:transition spd="slow" p14:dur="2000" advTm="52477"/>
    </mc:Choice>
    <mc:Fallback xmlns="">
      <p:transition xmlns:p14="http://schemas.microsoft.com/office/powerpoint/2010/main" spd="slow" advTm="52477"/>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57200" y="533400"/>
            <a:ext cx="8229600" cy="990600"/>
          </a:xfrm>
        </p:spPr>
        <p:txBody>
          <a:bodyPr/>
          <a:lstStyle/>
          <a:p>
            <a:r>
              <a:rPr lang="en-US" dirty="0" smtClean="0"/>
              <a:t>Vital Rate Models</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8100" y="1981200"/>
            <a:ext cx="9067800" cy="2882900"/>
          </a:xfrm>
          <a:prstGeom prst="rect">
            <a:avLst/>
          </a:prstGeom>
        </p:spPr>
      </p:pic>
    </p:spTree>
    <p:extLst>
      <p:ext uri="{BB962C8B-B14F-4D97-AF65-F5344CB8AC3E}">
        <p14:creationId xmlns:p14="http://schemas.microsoft.com/office/powerpoint/2010/main" val="82435676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What drives the climate response?</a:t>
            </a:r>
          </a:p>
        </p:txBody>
      </p:sp>
      <p:pic>
        <p:nvPicPr>
          <p:cNvPr id="4" name="Picture 3" descr="Screen Shot 2015-08-06 at 7.06.32 AM.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037667" y="2447166"/>
            <a:ext cx="3866444" cy="4043945"/>
          </a:xfrm>
          <a:prstGeom prst="rect">
            <a:avLst/>
          </a:prstGeom>
        </p:spPr>
      </p:pic>
      <p:pic>
        <p:nvPicPr>
          <p:cNvPr id="7" name="Picture 6" descr="Screen Shot 2015-08-06 at 7.07.41 AM.png"/>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0" y="2360799"/>
            <a:ext cx="4515556" cy="3857958"/>
          </a:xfrm>
          <a:prstGeom prst="rect">
            <a:avLst/>
          </a:prstGeom>
        </p:spPr>
      </p:pic>
      <p:pic>
        <p:nvPicPr>
          <p:cNvPr id="8" name="Picture 7" descr="Alliaria_petiolata_-_garlic_mustard_-_desc-flowers_buds_seedpods.jp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7890975" y="1298222"/>
            <a:ext cx="1013136" cy="923166"/>
          </a:xfrm>
          <a:prstGeom prst="rect">
            <a:avLst/>
          </a:prstGeom>
          <a:ln w="38100" cmpd="sng">
            <a:solidFill>
              <a:srgbClr val="595959"/>
            </a:solidFill>
          </a:ln>
        </p:spPr>
      </p:pic>
      <p:sp>
        <p:nvSpPr>
          <p:cNvPr id="9" name="TextBox 8"/>
          <p:cNvSpPr txBox="1"/>
          <p:nvPr/>
        </p:nvSpPr>
        <p:spPr>
          <a:xfrm>
            <a:off x="56443" y="2575823"/>
            <a:ext cx="400757" cy="369332"/>
          </a:xfrm>
          <a:prstGeom prst="rect">
            <a:avLst/>
          </a:prstGeom>
          <a:solidFill>
            <a:schemeClr val="bg1"/>
          </a:solidFill>
        </p:spPr>
        <p:txBody>
          <a:bodyPr wrap="square" rtlCol="0">
            <a:spAutoFit/>
          </a:bodyPr>
          <a:lstStyle/>
          <a:p>
            <a:endParaRPr lang="en-US"/>
          </a:p>
        </p:txBody>
      </p:sp>
      <p:sp>
        <p:nvSpPr>
          <p:cNvPr id="10" name="TextBox 9"/>
          <p:cNvSpPr txBox="1"/>
          <p:nvPr/>
        </p:nvSpPr>
        <p:spPr>
          <a:xfrm>
            <a:off x="5689508" y="2945155"/>
            <a:ext cx="400757" cy="369332"/>
          </a:xfrm>
          <a:prstGeom prst="rect">
            <a:avLst/>
          </a:prstGeom>
          <a:solidFill>
            <a:schemeClr val="bg1"/>
          </a:solidFill>
        </p:spPr>
        <p:txBody>
          <a:bodyPr wrap="square" rtlCol="0">
            <a:spAutoFit/>
          </a:bodyPr>
          <a:lstStyle/>
          <a:p>
            <a:endParaRPr lang="en-US"/>
          </a:p>
        </p:txBody>
      </p:sp>
      <p:sp>
        <p:nvSpPr>
          <p:cNvPr id="13" name="TextBox 12"/>
          <p:cNvSpPr txBox="1"/>
          <p:nvPr/>
        </p:nvSpPr>
        <p:spPr>
          <a:xfrm>
            <a:off x="5710560" y="6385128"/>
            <a:ext cx="2762423" cy="701731"/>
          </a:xfrm>
          <a:prstGeom prst="rect">
            <a:avLst/>
          </a:prstGeom>
          <a:noFill/>
        </p:spPr>
        <p:txBody>
          <a:bodyPr wrap="none" rtlCol="0">
            <a:spAutoFit/>
          </a:bodyPr>
          <a:lstStyle/>
          <a:p>
            <a:pPr>
              <a:lnSpc>
                <a:spcPct val="120000"/>
              </a:lnSpc>
            </a:pPr>
            <a:r>
              <a:rPr lang="en-US" dirty="0">
                <a:solidFill>
                  <a:srgbClr val="404040"/>
                </a:solidFill>
              </a:rPr>
              <a:t>Merow, </a:t>
            </a:r>
            <a:r>
              <a:rPr lang="en-US" dirty="0" smtClean="0">
                <a:solidFill>
                  <a:srgbClr val="404040"/>
                </a:solidFill>
              </a:rPr>
              <a:t>et al. 2017 PNAS</a:t>
            </a:r>
            <a:endParaRPr lang="en-US" dirty="0">
              <a:solidFill>
                <a:srgbClr val="404040"/>
              </a:solidFill>
            </a:endParaRPr>
          </a:p>
          <a:p>
            <a:endParaRPr lang="en-US" dirty="0"/>
          </a:p>
        </p:txBody>
      </p:sp>
      <p:sp>
        <p:nvSpPr>
          <p:cNvPr id="12" name="TextBox 11"/>
          <p:cNvSpPr txBox="1"/>
          <p:nvPr/>
        </p:nvSpPr>
        <p:spPr>
          <a:xfrm>
            <a:off x="308610" y="0"/>
            <a:ext cx="8686800" cy="369332"/>
          </a:xfrm>
          <a:prstGeom prst="rect">
            <a:avLst/>
          </a:prstGeom>
          <a:noFill/>
          <a:ln>
            <a:noFill/>
          </a:ln>
        </p:spPr>
        <p:txBody>
          <a:bodyPr wrap="square" rtlCol="0">
            <a:spAutoFit/>
          </a:bodyPr>
          <a:lstStyle/>
          <a:p>
            <a:pPr algn="ctr"/>
            <a:r>
              <a:rPr lang="en-US" dirty="0" smtClean="0">
                <a:solidFill>
                  <a:schemeClr val="bg1">
                    <a:lumMod val="85000"/>
                  </a:schemeClr>
                </a:solidFill>
              </a:rPr>
              <a:t>Global Change      </a:t>
            </a:r>
            <a:r>
              <a:rPr lang="en-US" b="1" dirty="0" smtClean="0"/>
              <a:t>Demography</a:t>
            </a:r>
            <a:r>
              <a:rPr lang="en-US" dirty="0" smtClean="0">
                <a:solidFill>
                  <a:schemeClr val="bg1">
                    <a:lumMod val="85000"/>
                  </a:schemeClr>
                </a:solidFill>
              </a:rPr>
              <a:t>        Biodiversity       Communities         Synthesis</a:t>
            </a:r>
            <a:endParaRPr lang="en-US" dirty="0">
              <a:solidFill>
                <a:schemeClr val="bg1">
                  <a:lumMod val="85000"/>
                </a:schemeClr>
              </a:solidFill>
            </a:endParaRPr>
          </a:p>
        </p:txBody>
      </p:sp>
    </p:spTree>
    <p:extLst>
      <p:ext uri="{BB962C8B-B14F-4D97-AF65-F5344CB8AC3E}">
        <p14:creationId xmlns:p14="http://schemas.microsoft.com/office/powerpoint/2010/main" val="71771729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How will climate change impact invasion?</a:t>
            </a:r>
          </a:p>
        </p:txBody>
      </p:sp>
      <p:pic>
        <p:nvPicPr>
          <p:cNvPr id="4" name="Picture 3" descr="Screen Shot 2015-08-06 at 7.07.41 AM.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2360799"/>
            <a:ext cx="9144000" cy="3857958"/>
          </a:xfrm>
          <a:prstGeom prst="rect">
            <a:avLst/>
          </a:prstGeom>
        </p:spPr>
      </p:pic>
      <p:sp>
        <p:nvSpPr>
          <p:cNvPr id="5" name="TextBox 4"/>
          <p:cNvSpPr txBox="1"/>
          <p:nvPr/>
        </p:nvSpPr>
        <p:spPr>
          <a:xfrm>
            <a:off x="1552222" y="2088444"/>
            <a:ext cx="980181" cy="369332"/>
          </a:xfrm>
          <a:prstGeom prst="rect">
            <a:avLst/>
          </a:prstGeom>
          <a:noFill/>
        </p:spPr>
        <p:txBody>
          <a:bodyPr wrap="none" rtlCol="0">
            <a:spAutoFit/>
          </a:bodyPr>
          <a:lstStyle/>
          <a:p>
            <a:r>
              <a:rPr lang="en-US"/>
              <a:t>Present</a:t>
            </a:r>
          </a:p>
        </p:txBody>
      </p:sp>
      <p:sp>
        <p:nvSpPr>
          <p:cNvPr id="6" name="TextBox 5"/>
          <p:cNvSpPr txBox="1"/>
          <p:nvPr/>
        </p:nvSpPr>
        <p:spPr>
          <a:xfrm>
            <a:off x="6138334" y="2088444"/>
            <a:ext cx="1724300" cy="369332"/>
          </a:xfrm>
          <a:prstGeom prst="rect">
            <a:avLst/>
          </a:prstGeom>
          <a:noFill/>
        </p:spPr>
        <p:txBody>
          <a:bodyPr wrap="none" rtlCol="0">
            <a:spAutoFit/>
          </a:bodyPr>
          <a:lstStyle/>
          <a:p>
            <a:r>
              <a:rPr lang="en-US"/>
              <a:t>2050 (RCP4.5)</a:t>
            </a:r>
          </a:p>
        </p:txBody>
      </p:sp>
      <p:pic>
        <p:nvPicPr>
          <p:cNvPr id="8" name="Picture 7" descr="Alliaria_petiolata_-_garlic_mustard_-_desc-flowers_buds_seedpods.jp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7890975" y="1298222"/>
            <a:ext cx="1013136" cy="923166"/>
          </a:xfrm>
          <a:prstGeom prst="rect">
            <a:avLst/>
          </a:prstGeom>
          <a:ln w="38100" cmpd="sng">
            <a:solidFill>
              <a:srgbClr val="595959"/>
            </a:solidFill>
          </a:ln>
        </p:spPr>
      </p:pic>
      <p:sp>
        <p:nvSpPr>
          <p:cNvPr id="9" name="TextBox 8"/>
          <p:cNvSpPr txBox="1"/>
          <p:nvPr/>
        </p:nvSpPr>
        <p:spPr>
          <a:xfrm>
            <a:off x="56443" y="2589934"/>
            <a:ext cx="400757" cy="369332"/>
          </a:xfrm>
          <a:prstGeom prst="rect">
            <a:avLst/>
          </a:prstGeom>
          <a:solidFill>
            <a:schemeClr val="bg1"/>
          </a:solidFill>
        </p:spPr>
        <p:txBody>
          <a:bodyPr wrap="square" rtlCol="0">
            <a:spAutoFit/>
          </a:bodyPr>
          <a:lstStyle/>
          <a:p>
            <a:endParaRPr lang="en-US"/>
          </a:p>
        </p:txBody>
      </p:sp>
      <p:sp>
        <p:nvSpPr>
          <p:cNvPr id="10" name="TextBox 9"/>
          <p:cNvSpPr txBox="1"/>
          <p:nvPr/>
        </p:nvSpPr>
        <p:spPr>
          <a:xfrm>
            <a:off x="4786397" y="2589934"/>
            <a:ext cx="400757" cy="369332"/>
          </a:xfrm>
          <a:prstGeom prst="rect">
            <a:avLst/>
          </a:prstGeom>
          <a:solidFill>
            <a:schemeClr val="bg1"/>
          </a:solidFill>
        </p:spPr>
        <p:txBody>
          <a:bodyPr wrap="square" rtlCol="0">
            <a:spAutoFit/>
          </a:bodyPr>
          <a:lstStyle/>
          <a:p>
            <a:endParaRPr lang="en-US"/>
          </a:p>
        </p:txBody>
      </p:sp>
      <p:sp>
        <p:nvSpPr>
          <p:cNvPr id="12" name="TextBox 11"/>
          <p:cNvSpPr txBox="1"/>
          <p:nvPr/>
        </p:nvSpPr>
        <p:spPr>
          <a:xfrm>
            <a:off x="5710560" y="6343563"/>
            <a:ext cx="2826543" cy="701731"/>
          </a:xfrm>
          <a:prstGeom prst="rect">
            <a:avLst/>
          </a:prstGeom>
          <a:noFill/>
        </p:spPr>
        <p:txBody>
          <a:bodyPr wrap="none" rtlCol="0">
            <a:spAutoFit/>
          </a:bodyPr>
          <a:lstStyle/>
          <a:p>
            <a:pPr>
              <a:lnSpc>
                <a:spcPct val="120000"/>
              </a:lnSpc>
            </a:pPr>
            <a:r>
              <a:rPr lang="en-US" dirty="0">
                <a:solidFill>
                  <a:srgbClr val="404040"/>
                </a:solidFill>
              </a:rPr>
              <a:t>Merow, </a:t>
            </a:r>
            <a:r>
              <a:rPr lang="en-US" dirty="0" smtClean="0">
                <a:solidFill>
                  <a:srgbClr val="404040"/>
                </a:solidFill>
              </a:rPr>
              <a:t>et al. 2017, PNAS</a:t>
            </a:r>
            <a:endParaRPr lang="en-US" dirty="0">
              <a:solidFill>
                <a:srgbClr val="404040"/>
              </a:solidFill>
            </a:endParaRPr>
          </a:p>
          <a:p>
            <a:endParaRPr lang="en-US" dirty="0"/>
          </a:p>
        </p:txBody>
      </p:sp>
      <p:sp>
        <p:nvSpPr>
          <p:cNvPr id="13" name="TextBox 12"/>
          <p:cNvSpPr txBox="1"/>
          <p:nvPr/>
        </p:nvSpPr>
        <p:spPr>
          <a:xfrm>
            <a:off x="308610" y="0"/>
            <a:ext cx="8686800" cy="369332"/>
          </a:xfrm>
          <a:prstGeom prst="rect">
            <a:avLst/>
          </a:prstGeom>
          <a:noFill/>
          <a:ln>
            <a:noFill/>
          </a:ln>
        </p:spPr>
        <p:txBody>
          <a:bodyPr wrap="square" rtlCol="0">
            <a:spAutoFit/>
          </a:bodyPr>
          <a:lstStyle/>
          <a:p>
            <a:pPr algn="ctr"/>
            <a:r>
              <a:rPr lang="en-US" dirty="0" smtClean="0">
                <a:solidFill>
                  <a:schemeClr val="bg1">
                    <a:lumMod val="85000"/>
                  </a:schemeClr>
                </a:solidFill>
              </a:rPr>
              <a:t>Global Change      </a:t>
            </a:r>
            <a:r>
              <a:rPr lang="en-US" b="1" dirty="0" smtClean="0"/>
              <a:t>Demography</a:t>
            </a:r>
            <a:r>
              <a:rPr lang="en-US" dirty="0" smtClean="0">
                <a:solidFill>
                  <a:schemeClr val="bg1">
                    <a:lumMod val="85000"/>
                  </a:schemeClr>
                </a:solidFill>
              </a:rPr>
              <a:t>        Biodiversity       Communities         Synthesis</a:t>
            </a:r>
            <a:endParaRPr lang="en-US" dirty="0">
              <a:solidFill>
                <a:schemeClr val="bg1">
                  <a:lumMod val="85000"/>
                </a:schemeClr>
              </a:solidFill>
            </a:endParaRPr>
          </a:p>
        </p:txBody>
      </p:sp>
    </p:spTree>
    <p:extLst>
      <p:ext uri="{BB962C8B-B14F-4D97-AF65-F5344CB8AC3E}">
        <p14:creationId xmlns:p14="http://schemas.microsoft.com/office/powerpoint/2010/main" val="106600304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How will climate change impact invasion?</a:t>
            </a:r>
          </a:p>
        </p:txBody>
      </p:sp>
      <p:pic>
        <p:nvPicPr>
          <p:cNvPr id="7" name="Picture 6" descr="Alliaria_petiolata_-_garlic_mustard_-_desc-flowers_buds_seedpods.jp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890975" y="1298222"/>
            <a:ext cx="1013136" cy="923166"/>
          </a:xfrm>
          <a:prstGeom prst="rect">
            <a:avLst/>
          </a:prstGeom>
          <a:ln w="38100" cmpd="sng">
            <a:solidFill>
              <a:srgbClr val="595959"/>
            </a:solidFill>
          </a:ln>
        </p:spPr>
      </p:pic>
      <p:pic>
        <p:nvPicPr>
          <p:cNvPr id="3" name="Picture 2"/>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147254" y="1524000"/>
            <a:ext cx="6053667" cy="5083695"/>
          </a:xfrm>
          <a:prstGeom prst="rect">
            <a:avLst/>
          </a:prstGeom>
        </p:spPr>
      </p:pic>
      <p:sp>
        <p:nvSpPr>
          <p:cNvPr id="10" name="TextBox 9"/>
          <p:cNvSpPr txBox="1"/>
          <p:nvPr/>
        </p:nvSpPr>
        <p:spPr>
          <a:xfrm>
            <a:off x="5710560" y="6412838"/>
            <a:ext cx="2826543" cy="701731"/>
          </a:xfrm>
          <a:prstGeom prst="rect">
            <a:avLst/>
          </a:prstGeom>
          <a:noFill/>
        </p:spPr>
        <p:txBody>
          <a:bodyPr wrap="none" rtlCol="0">
            <a:spAutoFit/>
          </a:bodyPr>
          <a:lstStyle/>
          <a:p>
            <a:pPr>
              <a:lnSpc>
                <a:spcPct val="120000"/>
              </a:lnSpc>
            </a:pPr>
            <a:r>
              <a:rPr lang="en-US" dirty="0">
                <a:solidFill>
                  <a:srgbClr val="404040"/>
                </a:solidFill>
              </a:rPr>
              <a:t>Merow, </a:t>
            </a:r>
            <a:r>
              <a:rPr lang="en-US" dirty="0" smtClean="0">
                <a:solidFill>
                  <a:srgbClr val="404040"/>
                </a:solidFill>
              </a:rPr>
              <a:t>et al. 2017, PNAS</a:t>
            </a:r>
            <a:endParaRPr lang="en-US" dirty="0">
              <a:solidFill>
                <a:srgbClr val="404040"/>
              </a:solidFill>
            </a:endParaRPr>
          </a:p>
          <a:p>
            <a:endParaRPr lang="en-US" dirty="0"/>
          </a:p>
        </p:txBody>
      </p:sp>
      <p:sp>
        <p:nvSpPr>
          <p:cNvPr id="9" name="TextBox 8"/>
          <p:cNvSpPr txBox="1"/>
          <p:nvPr/>
        </p:nvSpPr>
        <p:spPr>
          <a:xfrm>
            <a:off x="308610" y="0"/>
            <a:ext cx="8686800" cy="369332"/>
          </a:xfrm>
          <a:prstGeom prst="rect">
            <a:avLst/>
          </a:prstGeom>
          <a:noFill/>
          <a:ln>
            <a:noFill/>
          </a:ln>
        </p:spPr>
        <p:txBody>
          <a:bodyPr wrap="square" rtlCol="0">
            <a:spAutoFit/>
          </a:bodyPr>
          <a:lstStyle/>
          <a:p>
            <a:pPr algn="ctr"/>
            <a:r>
              <a:rPr lang="en-US" dirty="0" smtClean="0">
                <a:solidFill>
                  <a:schemeClr val="bg1">
                    <a:lumMod val="85000"/>
                  </a:schemeClr>
                </a:solidFill>
              </a:rPr>
              <a:t>Global Change      </a:t>
            </a:r>
            <a:r>
              <a:rPr lang="en-US" b="1" dirty="0" smtClean="0"/>
              <a:t>Demography</a:t>
            </a:r>
            <a:r>
              <a:rPr lang="en-US" dirty="0" smtClean="0">
                <a:solidFill>
                  <a:schemeClr val="bg1">
                    <a:lumMod val="85000"/>
                  </a:schemeClr>
                </a:solidFill>
              </a:rPr>
              <a:t>        Biodiversity       Communities         Synthesis</a:t>
            </a:r>
            <a:endParaRPr lang="en-US" dirty="0">
              <a:solidFill>
                <a:schemeClr val="bg1">
                  <a:lumMod val="85000"/>
                </a:schemeClr>
              </a:solidFill>
            </a:endParaRPr>
          </a:p>
        </p:txBody>
      </p:sp>
    </p:spTree>
    <p:extLst>
      <p:ext uri="{BB962C8B-B14F-4D97-AF65-F5344CB8AC3E}">
        <p14:creationId xmlns:p14="http://schemas.microsoft.com/office/powerpoint/2010/main" val="7621670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How will climate change impact invasion?</a:t>
            </a:r>
          </a:p>
        </p:txBody>
      </p:sp>
      <p:sp>
        <p:nvSpPr>
          <p:cNvPr id="5" name="TextBox 4"/>
          <p:cNvSpPr txBox="1"/>
          <p:nvPr/>
        </p:nvSpPr>
        <p:spPr>
          <a:xfrm>
            <a:off x="1552222" y="2088444"/>
            <a:ext cx="980181" cy="369332"/>
          </a:xfrm>
          <a:prstGeom prst="rect">
            <a:avLst/>
          </a:prstGeom>
          <a:noFill/>
        </p:spPr>
        <p:txBody>
          <a:bodyPr wrap="none" rtlCol="0">
            <a:spAutoFit/>
          </a:bodyPr>
          <a:lstStyle/>
          <a:p>
            <a:r>
              <a:rPr lang="en-US"/>
              <a:t>Present</a:t>
            </a:r>
          </a:p>
        </p:txBody>
      </p:sp>
      <p:sp>
        <p:nvSpPr>
          <p:cNvPr id="6" name="TextBox 5"/>
          <p:cNvSpPr txBox="1"/>
          <p:nvPr/>
        </p:nvSpPr>
        <p:spPr>
          <a:xfrm>
            <a:off x="6265333" y="2088444"/>
            <a:ext cx="698178" cy="369332"/>
          </a:xfrm>
          <a:prstGeom prst="rect">
            <a:avLst/>
          </a:prstGeom>
          <a:noFill/>
        </p:spPr>
        <p:txBody>
          <a:bodyPr wrap="none" rtlCol="0">
            <a:spAutoFit/>
          </a:bodyPr>
          <a:lstStyle/>
          <a:p>
            <a:r>
              <a:rPr lang="en-US"/>
              <a:t>2050</a:t>
            </a:r>
          </a:p>
        </p:txBody>
      </p:sp>
      <p:pic>
        <p:nvPicPr>
          <p:cNvPr id="7" name="Picture 6" descr="Alliaria_petiolata_-_garlic_mustard_-_desc-flowers_buds_seedpods.jp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890975" y="1298222"/>
            <a:ext cx="1013136" cy="923166"/>
          </a:xfrm>
          <a:prstGeom prst="rect">
            <a:avLst/>
          </a:prstGeom>
          <a:ln w="38100" cmpd="sng">
            <a:solidFill>
              <a:srgbClr val="595959"/>
            </a:solidFill>
          </a:ln>
        </p:spPr>
      </p:pic>
      <p:sp>
        <p:nvSpPr>
          <p:cNvPr id="9" name="TextBox 8"/>
          <p:cNvSpPr txBox="1"/>
          <p:nvPr/>
        </p:nvSpPr>
        <p:spPr>
          <a:xfrm>
            <a:off x="56443" y="2561711"/>
            <a:ext cx="400757" cy="369332"/>
          </a:xfrm>
          <a:prstGeom prst="rect">
            <a:avLst/>
          </a:prstGeom>
          <a:solidFill>
            <a:schemeClr val="bg1"/>
          </a:solidFill>
        </p:spPr>
        <p:txBody>
          <a:bodyPr wrap="square" rtlCol="0">
            <a:spAutoFit/>
          </a:bodyPr>
          <a:lstStyle/>
          <a:p>
            <a:endParaRPr lang="en-US"/>
          </a:p>
        </p:txBody>
      </p:sp>
      <p:sp>
        <p:nvSpPr>
          <p:cNvPr id="10" name="TextBox 9"/>
          <p:cNvSpPr txBox="1"/>
          <p:nvPr/>
        </p:nvSpPr>
        <p:spPr>
          <a:xfrm>
            <a:off x="4744064" y="2561711"/>
            <a:ext cx="400757" cy="369332"/>
          </a:xfrm>
          <a:prstGeom prst="rect">
            <a:avLst/>
          </a:prstGeom>
          <a:solidFill>
            <a:schemeClr val="bg1"/>
          </a:solidFill>
        </p:spPr>
        <p:txBody>
          <a:bodyPr wrap="square" rtlCol="0">
            <a:spAutoFit/>
          </a:bodyPr>
          <a:lstStyle/>
          <a:p>
            <a:endParaRPr lang="en-US"/>
          </a:p>
        </p:txBody>
      </p:sp>
      <p:pic>
        <p:nvPicPr>
          <p:cNvPr id="3" name="Picture 2"/>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0" y="2721220"/>
            <a:ext cx="9144000" cy="3735977"/>
          </a:xfrm>
          <a:prstGeom prst="rect">
            <a:avLst/>
          </a:prstGeom>
        </p:spPr>
      </p:pic>
      <p:sp>
        <p:nvSpPr>
          <p:cNvPr id="13" name="TextBox 12"/>
          <p:cNvSpPr txBox="1"/>
          <p:nvPr/>
        </p:nvSpPr>
        <p:spPr>
          <a:xfrm>
            <a:off x="5710560" y="6426693"/>
            <a:ext cx="2826543" cy="701731"/>
          </a:xfrm>
          <a:prstGeom prst="rect">
            <a:avLst/>
          </a:prstGeom>
          <a:noFill/>
        </p:spPr>
        <p:txBody>
          <a:bodyPr wrap="none" rtlCol="0">
            <a:spAutoFit/>
          </a:bodyPr>
          <a:lstStyle/>
          <a:p>
            <a:pPr>
              <a:lnSpc>
                <a:spcPct val="120000"/>
              </a:lnSpc>
            </a:pPr>
            <a:r>
              <a:rPr lang="en-US" dirty="0">
                <a:solidFill>
                  <a:srgbClr val="404040"/>
                </a:solidFill>
              </a:rPr>
              <a:t>Merow, </a:t>
            </a:r>
            <a:r>
              <a:rPr lang="en-US" dirty="0" smtClean="0">
                <a:solidFill>
                  <a:srgbClr val="404040"/>
                </a:solidFill>
              </a:rPr>
              <a:t>et al. 2017, PNAS</a:t>
            </a:r>
            <a:endParaRPr lang="en-US" dirty="0">
              <a:solidFill>
                <a:srgbClr val="404040"/>
              </a:solidFill>
            </a:endParaRPr>
          </a:p>
          <a:p>
            <a:endParaRPr lang="en-US" dirty="0"/>
          </a:p>
        </p:txBody>
      </p:sp>
      <p:sp>
        <p:nvSpPr>
          <p:cNvPr id="4" name="TextBox 3"/>
          <p:cNvSpPr txBox="1"/>
          <p:nvPr/>
        </p:nvSpPr>
        <p:spPr>
          <a:xfrm>
            <a:off x="56443" y="2630183"/>
            <a:ext cx="661758" cy="656893"/>
          </a:xfrm>
          <a:prstGeom prst="rect">
            <a:avLst/>
          </a:prstGeom>
          <a:solidFill>
            <a:schemeClr val="bg1"/>
          </a:solidFill>
        </p:spPr>
        <p:txBody>
          <a:bodyPr wrap="square" rtlCol="0">
            <a:spAutoFit/>
          </a:bodyPr>
          <a:lstStyle/>
          <a:p>
            <a:endParaRPr lang="en-US"/>
          </a:p>
        </p:txBody>
      </p:sp>
      <p:sp>
        <p:nvSpPr>
          <p:cNvPr id="8" name="TextBox 7"/>
          <p:cNvSpPr txBox="1"/>
          <p:nvPr/>
        </p:nvSpPr>
        <p:spPr>
          <a:xfrm>
            <a:off x="4630835" y="2630183"/>
            <a:ext cx="600530" cy="520352"/>
          </a:xfrm>
          <a:prstGeom prst="rect">
            <a:avLst/>
          </a:prstGeom>
          <a:solidFill>
            <a:schemeClr val="bg1"/>
          </a:solidFill>
        </p:spPr>
        <p:txBody>
          <a:bodyPr wrap="square" rtlCol="0">
            <a:spAutoFit/>
          </a:bodyPr>
          <a:lstStyle/>
          <a:p>
            <a:endParaRPr lang="en-US"/>
          </a:p>
        </p:txBody>
      </p:sp>
      <p:sp>
        <p:nvSpPr>
          <p:cNvPr id="14" name="TextBox 13"/>
          <p:cNvSpPr txBox="1"/>
          <p:nvPr/>
        </p:nvSpPr>
        <p:spPr>
          <a:xfrm>
            <a:off x="308610" y="0"/>
            <a:ext cx="8686800" cy="369332"/>
          </a:xfrm>
          <a:prstGeom prst="rect">
            <a:avLst/>
          </a:prstGeom>
          <a:noFill/>
          <a:ln>
            <a:noFill/>
          </a:ln>
        </p:spPr>
        <p:txBody>
          <a:bodyPr wrap="square" rtlCol="0">
            <a:spAutoFit/>
          </a:bodyPr>
          <a:lstStyle/>
          <a:p>
            <a:pPr algn="ctr"/>
            <a:r>
              <a:rPr lang="en-US" dirty="0" smtClean="0">
                <a:solidFill>
                  <a:schemeClr val="bg1">
                    <a:lumMod val="85000"/>
                  </a:schemeClr>
                </a:solidFill>
              </a:rPr>
              <a:t>Global Change      </a:t>
            </a:r>
            <a:r>
              <a:rPr lang="en-US" b="1" dirty="0" smtClean="0"/>
              <a:t>Demography</a:t>
            </a:r>
            <a:r>
              <a:rPr lang="en-US" dirty="0" smtClean="0">
                <a:solidFill>
                  <a:schemeClr val="bg1">
                    <a:lumMod val="85000"/>
                  </a:schemeClr>
                </a:solidFill>
              </a:rPr>
              <a:t>        Biodiversity       Communities         Synthesis</a:t>
            </a:r>
            <a:endParaRPr lang="en-US" dirty="0">
              <a:solidFill>
                <a:schemeClr val="bg1">
                  <a:lumMod val="85000"/>
                </a:schemeClr>
              </a:solidFill>
            </a:endParaRPr>
          </a:p>
        </p:txBody>
      </p:sp>
    </p:spTree>
    <p:extLst>
      <p:ext uri="{BB962C8B-B14F-4D97-AF65-F5344CB8AC3E}">
        <p14:creationId xmlns:p14="http://schemas.microsoft.com/office/powerpoint/2010/main" val="199028352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Extrapolation</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a:ext>
            </a:extLst>
          </a:blip>
          <a:stretch>
            <a:fillRect/>
          </a:stretch>
        </p:blipFill>
        <p:spPr>
          <a:xfrm>
            <a:off x="4779942" y="0"/>
            <a:ext cx="4323521" cy="6858000"/>
          </a:xfrm>
        </p:spPr>
      </p:pic>
      <p:sp>
        <p:nvSpPr>
          <p:cNvPr id="5" name="TextBox 4"/>
          <p:cNvSpPr txBox="1"/>
          <p:nvPr/>
        </p:nvSpPr>
        <p:spPr>
          <a:xfrm>
            <a:off x="3062083" y="2098654"/>
            <a:ext cx="1720343" cy="553998"/>
          </a:xfrm>
          <a:prstGeom prst="rect">
            <a:avLst/>
          </a:prstGeom>
          <a:noFill/>
        </p:spPr>
        <p:txBody>
          <a:bodyPr wrap="none" rtlCol="0">
            <a:spAutoFit/>
          </a:bodyPr>
          <a:lstStyle/>
          <a:p>
            <a:r>
              <a:rPr lang="en-US" sz="3000" dirty="0" smtClean="0"/>
              <a:t>clamping</a:t>
            </a:r>
            <a:endParaRPr lang="en-US" sz="3000" dirty="0"/>
          </a:p>
        </p:txBody>
      </p:sp>
      <p:cxnSp>
        <p:nvCxnSpPr>
          <p:cNvPr id="7" name="Straight Arrow Connector 6"/>
          <p:cNvCxnSpPr/>
          <p:nvPr/>
        </p:nvCxnSpPr>
        <p:spPr>
          <a:xfrm flipV="1">
            <a:off x="4779942" y="2112080"/>
            <a:ext cx="2161760" cy="346486"/>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V="1">
            <a:off x="4779942" y="2241177"/>
            <a:ext cx="3521376" cy="348933"/>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2" name="Picture 11"/>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5542" y="3322291"/>
            <a:ext cx="4724400" cy="3055230"/>
          </a:xfrm>
          <a:prstGeom prst="rect">
            <a:avLst/>
          </a:prstGeom>
        </p:spPr>
      </p:pic>
      <p:sp>
        <p:nvSpPr>
          <p:cNvPr id="3" name="TextBox 2"/>
          <p:cNvSpPr txBox="1"/>
          <p:nvPr/>
        </p:nvSpPr>
        <p:spPr>
          <a:xfrm>
            <a:off x="665065" y="6488667"/>
            <a:ext cx="2082621" cy="369332"/>
          </a:xfrm>
          <a:prstGeom prst="rect">
            <a:avLst/>
          </a:prstGeom>
          <a:noFill/>
        </p:spPr>
        <p:txBody>
          <a:bodyPr wrap="none" rtlCol="0">
            <a:spAutoFit/>
          </a:bodyPr>
          <a:lstStyle/>
          <a:p>
            <a:r>
              <a:rPr lang="en-US" dirty="0" err="1" smtClean="0"/>
              <a:t>Thullier</a:t>
            </a:r>
            <a:r>
              <a:rPr lang="en-US" dirty="0" smtClean="0"/>
              <a:t> et al. 2004</a:t>
            </a:r>
            <a:endParaRPr lang="en-US" dirty="0"/>
          </a:p>
        </p:txBody>
      </p:sp>
      <p:sp>
        <p:nvSpPr>
          <p:cNvPr id="8" name="Oval 7"/>
          <p:cNvSpPr/>
          <p:nvPr/>
        </p:nvSpPr>
        <p:spPr>
          <a:xfrm>
            <a:off x="3159622" y="3322291"/>
            <a:ext cx="896470" cy="1250576"/>
          </a:xfrm>
          <a:prstGeom prst="ellipse">
            <a:avLst/>
          </a:prstGeom>
          <a:noFill/>
          <a:ln w="762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3265456" y="2987028"/>
            <a:ext cx="790636" cy="369332"/>
          </a:xfrm>
          <a:prstGeom prst="rect">
            <a:avLst/>
          </a:prstGeom>
          <a:noFill/>
        </p:spPr>
        <p:txBody>
          <a:bodyPr wrap="square" rtlCol="0">
            <a:spAutoFit/>
          </a:bodyPr>
          <a:lstStyle/>
          <a:p>
            <a:r>
              <a:rPr lang="en-US" b="1" dirty="0" smtClean="0"/>
              <a:t>oops</a:t>
            </a:r>
            <a:endParaRPr lang="en-US" b="1" dirty="0"/>
          </a:p>
        </p:txBody>
      </p:sp>
    </p:spTree>
    <p:extLst>
      <p:ext uri="{BB962C8B-B14F-4D97-AF65-F5344CB8AC3E}">
        <p14:creationId xmlns:p14="http://schemas.microsoft.com/office/powerpoint/2010/main" val="1406964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8522" y="311077"/>
            <a:ext cx="8229600" cy="990600"/>
          </a:xfrm>
        </p:spPr>
        <p:txBody>
          <a:bodyPr/>
          <a:lstStyle/>
          <a:p>
            <a:r>
              <a:rPr lang="en-US" dirty="0" smtClean="0"/>
              <a:t>Individual based models</a:t>
            </a:r>
            <a:endParaRPr lang="en-US" dirty="0"/>
          </a:p>
        </p:txBody>
      </p:sp>
      <p:sp>
        <p:nvSpPr>
          <p:cNvPr id="5" name="TextBox 4"/>
          <p:cNvSpPr txBox="1"/>
          <p:nvPr/>
        </p:nvSpPr>
        <p:spPr>
          <a:xfrm>
            <a:off x="6257569" y="6477000"/>
            <a:ext cx="2886431" cy="369332"/>
          </a:xfrm>
          <a:prstGeom prst="rect">
            <a:avLst/>
          </a:prstGeom>
          <a:noFill/>
        </p:spPr>
        <p:txBody>
          <a:bodyPr wrap="none" rtlCol="0">
            <a:spAutoFit/>
          </a:bodyPr>
          <a:lstStyle/>
          <a:p>
            <a:r>
              <a:rPr lang="en-US" dirty="0" smtClean="0"/>
              <a:t>Merow et al. 2011 Am Nat.</a:t>
            </a:r>
            <a:endParaRPr lang="en-US" dirty="0"/>
          </a:p>
        </p:txBody>
      </p:sp>
      <p:sp>
        <p:nvSpPr>
          <p:cNvPr id="6" name="TextBox 5"/>
          <p:cNvSpPr txBox="1"/>
          <p:nvPr/>
        </p:nvSpPr>
        <p:spPr>
          <a:xfrm>
            <a:off x="70648" y="4182784"/>
            <a:ext cx="2287957" cy="1754326"/>
          </a:xfrm>
          <a:prstGeom prst="rect">
            <a:avLst/>
          </a:prstGeom>
          <a:solidFill>
            <a:schemeClr val="bg1">
              <a:lumMod val="85000"/>
            </a:schemeClr>
          </a:solidFill>
          <a:ln>
            <a:solidFill>
              <a:schemeClr val="tx1"/>
            </a:solidFill>
          </a:ln>
        </p:spPr>
        <p:txBody>
          <a:bodyPr wrap="square" rtlCol="0">
            <a:spAutoFit/>
          </a:bodyPr>
          <a:lstStyle/>
          <a:p>
            <a:r>
              <a:rPr lang="en-US" dirty="0" smtClean="0"/>
              <a:t>Predicting multiple patterns correctly provides support for the mechanisms and parameter values</a:t>
            </a:r>
            <a:endParaRPr lang="en-US" dirty="0"/>
          </a:p>
        </p:txBody>
      </p:sp>
      <p:pic>
        <p:nvPicPr>
          <p:cNvPr id="7" name="Picture 52" descr="Picture 14.png"/>
          <p:cNvPicPr>
            <a:picLocks noChangeAspect="1"/>
          </p:cNvPicPr>
          <p:nvPr/>
        </p:nvPicPr>
        <p:blipFill>
          <a:blip r:embed="rId2"/>
          <a:srcRect/>
          <a:stretch>
            <a:fillRect/>
          </a:stretch>
        </p:blipFill>
        <p:spPr bwMode="auto">
          <a:xfrm>
            <a:off x="137795" y="1416339"/>
            <a:ext cx="1076832" cy="1154692"/>
          </a:xfrm>
          <a:prstGeom prst="rect">
            <a:avLst/>
          </a:prstGeom>
          <a:noFill/>
          <a:ln w="38100">
            <a:solidFill>
              <a:schemeClr val="tx1"/>
            </a:solidFill>
            <a:miter lim="800000"/>
            <a:headEnd/>
            <a:tailEnd/>
          </a:ln>
        </p:spPr>
      </p:pic>
      <p:pic>
        <p:nvPicPr>
          <p:cNvPr id="8" name="Picture 50" descr="Picture 13.png"/>
          <p:cNvPicPr>
            <a:picLocks noChangeAspect="1"/>
          </p:cNvPicPr>
          <p:nvPr/>
        </p:nvPicPr>
        <p:blipFill>
          <a:blip r:embed="rId3"/>
          <a:srcRect/>
          <a:stretch>
            <a:fillRect/>
          </a:stretch>
        </p:blipFill>
        <p:spPr bwMode="auto">
          <a:xfrm>
            <a:off x="123367" y="2742230"/>
            <a:ext cx="1537774" cy="1154692"/>
          </a:xfrm>
          <a:prstGeom prst="rect">
            <a:avLst/>
          </a:prstGeom>
          <a:noFill/>
          <a:ln w="38100">
            <a:solidFill>
              <a:srgbClr val="FF0000"/>
            </a:solidFill>
            <a:miter lim="800000"/>
            <a:headEnd/>
            <a:tailEnd/>
          </a:ln>
        </p:spPr>
      </p:pic>
      <p:pic>
        <p:nvPicPr>
          <p:cNvPr id="10" name="Picture 9" descr="temp.pdf"/>
          <p:cNvPicPr>
            <a:picLocks noChangeAspect="1"/>
          </p:cNvPicPr>
          <p:nvPr/>
        </p:nvPicPr>
        <p:blipFill>
          <a:blip r:embed="rId4"/>
          <a:stretch>
            <a:fillRect/>
          </a:stretch>
        </p:blipFill>
        <p:spPr>
          <a:xfrm>
            <a:off x="2430321" y="1220656"/>
            <a:ext cx="6938532" cy="4770241"/>
          </a:xfrm>
          <a:prstGeom prst="rect">
            <a:avLst/>
          </a:prstGeom>
        </p:spPr>
      </p:pic>
      <p:pic>
        <p:nvPicPr>
          <p:cNvPr id="11" name="Picture 10" descr="temp.pdf"/>
          <p:cNvPicPr>
            <a:picLocks noChangeAspect="1"/>
          </p:cNvPicPr>
          <p:nvPr/>
        </p:nvPicPr>
        <p:blipFill>
          <a:blip r:embed="rId5">
            <a:extLst>
              <a:ext uri="{28A0092B-C50C-407E-A947-70E740481C1C}">
                <a14:useLocalDpi xmlns:a14="http://schemas.microsoft.com/office/drawing/2010/main"/>
              </a:ext>
            </a:extLst>
          </a:blip>
          <a:srcRect l="49064" t="84226" r="37768"/>
          <a:stretch>
            <a:fillRect/>
          </a:stretch>
        </p:blipFill>
        <p:spPr>
          <a:xfrm>
            <a:off x="7928454" y="3370119"/>
            <a:ext cx="1279335" cy="1053605"/>
          </a:xfrm>
          <a:prstGeom prst="rect">
            <a:avLst/>
          </a:prstGeom>
          <a:ln w="19050">
            <a:noFill/>
          </a:ln>
        </p:spPr>
      </p:pic>
    </p:spTree>
    <p:extLst>
      <p:ext uri="{BB962C8B-B14F-4D97-AF65-F5344CB8AC3E}">
        <p14:creationId xmlns:p14="http://schemas.microsoft.com/office/powerpoint/2010/main" val="133416560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5235" y="2075329"/>
            <a:ext cx="2913529" cy="990600"/>
          </a:xfrm>
          <a:solidFill>
            <a:schemeClr val="accent2"/>
          </a:solidFill>
          <a:ln>
            <a:solidFill>
              <a:schemeClr val="tx1"/>
            </a:solidFill>
          </a:ln>
        </p:spPr>
        <p:txBody>
          <a:bodyPr/>
          <a:lstStyle/>
          <a:p>
            <a:r>
              <a:rPr lang="en-US" dirty="0" smtClean="0"/>
              <a:t>Uncertainty</a:t>
            </a:r>
            <a:endParaRPr lang="en-US" dirty="0"/>
          </a:p>
        </p:txBody>
      </p:sp>
      <p:sp>
        <p:nvSpPr>
          <p:cNvPr id="3" name="Content Placeholder 2"/>
          <p:cNvSpPr>
            <a:spLocks noGrp="1"/>
          </p:cNvSpPr>
          <p:nvPr>
            <p:ph idx="1"/>
          </p:nvPr>
        </p:nvSpPr>
        <p:spPr>
          <a:xfrm>
            <a:off x="3115234" y="3621740"/>
            <a:ext cx="5571565" cy="2855259"/>
          </a:xfrm>
        </p:spPr>
        <p:txBody>
          <a:bodyPr/>
          <a:lstStyle/>
          <a:p>
            <a:r>
              <a:rPr lang="en-US" dirty="0"/>
              <a:t>Modeling decisions</a:t>
            </a:r>
          </a:p>
          <a:p>
            <a:r>
              <a:rPr lang="en-US" dirty="0" smtClean="0"/>
              <a:t>Parameters</a:t>
            </a:r>
          </a:p>
          <a:p>
            <a:r>
              <a:rPr lang="en-US" dirty="0" smtClean="0"/>
              <a:t>Future Scenarios</a:t>
            </a:r>
          </a:p>
          <a:p>
            <a:endParaRPr lang="en-US" dirty="0"/>
          </a:p>
        </p:txBody>
      </p:sp>
    </p:spTree>
    <p:extLst>
      <p:ext uri="{BB962C8B-B14F-4D97-AF65-F5344CB8AC3E}">
        <p14:creationId xmlns:p14="http://schemas.microsoft.com/office/powerpoint/2010/main" val="212552609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Modeling </a:t>
            </a:r>
            <a:r>
              <a:rPr lang="en-US" dirty="0" smtClean="0"/>
              <a:t>decisions</a:t>
            </a:r>
            <a:r>
              <a:rPr lang="en-US" dirty="0"/>
              <a:t>: </a:t>
            </a:r>
            <a:r>
              <a:rPr lang="en-US" dirty="0" smtClean="0"/>
              <a:t>algorithms</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a:ext>
            </a:extLst>
          </a:blip>
          <a:stretch>
            <a:fillRect/>
          </a:stretch>
        </p:blipFill>
        <p:spPr>
          <a:xfrm>
            <a:off x="1649097" y="1600200"/>
            <a:ext cx="5845805" cy="4876800"/>
          </a:xfrm>
        </p:spPr>
      </p:pic>
    </p:spTree>
    <p:extLst>
      <p:ext uri="{BB962C8B-B14F-4D97-AF65-F5344CB8AC3E}">
        <p14:creationId xmlns:p14="http://schemas.microsoft.com/office/powerpoint/2010/main" val="165105973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a:ext>
            </a:extLst>
          </a:blip>
          <a:stretch>
            <a:fillRect/>
          </a:stretch>
        </p:blipFill>
        <p:spPr>
          <a:xfrm>
            <a:off x="1420148" y="0"/>
            <a:ext cx="7887925" cy="6858000"/>
          </a:xfrm>
        </p:spPr>
      </p:pic>
      <p:sp>
        <p:nvSpPr>
          <p:cNvPr id="2" name="Title 1"/>
          <p:cNvSpPr>
            <a:spLocks noGrp="1"/>
          </p:cNvSpPr>
          <p:nvPr>
            <p:ph type="title"/>
          </p:nvPr>
        </p:nvSpPr>
        <p:spPr>
          <a:xfrm>
            <a:off x="152400" y="1734671"/>
            <a:ext cx="8229600" cy="990600"/>
          </a:xfrm>
        </p:spPr>
        <p:txBody>
          <a:bodyPr>
            <a:normAutofit fontScale="90000"/>
          </a:bodyPr>
          <a:lstStyle/>
          <a:p>
            <a:r>
              <a:rPr lang="en-US" dirty="0" smtClean="0"/>
              <a:t>Modeling </a:t>
            </a:r>
            <a:br>
              <a:rPr lang="en-US" dirty="0" smtClean="0"/>
            </a:br>
            <a:r>
              <a:rPr lang="en-US" dirty="0" smtClean="0"/>
              <a:t>decisions: </a:t>
            </a:r>
            <a:br>
              <a:rPr lang="en-US" dirty="0" smtClean="0"/>
            </a:br>
            <a:r>
              <a:rPr lang="en-US" dirty="0" smtClean="0"/>
              <a:t>ensembles</a:t>
            </a:r>
            <a:endParaRPr lang="en-US" dirty="0"/>
          </a:p>
        </p:txBody>
      </p:sp>
    </p:spTree>
    <p:extLst>
      <p:ext uri="{BB962C8B-B14F-4D97-AF65-F5344CB8AC3E}">
        <p14:creationId xmlns:p14="http://schemas.microsoft.com/office/powerpoint/2010/main" val="184284189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Modeling Decisions: Binary Maps</a:t>
            </a:r>
            <a:endParaRPr lang="en-US" dirty="0"/>
          </a:p>
        </p:txBody>
      </p:sp>
      <p:sp>
        <p:nvSpPr>
          <p:cNvPr id="4" name="TextBox 3"/>
          <p:cNvSpPr txBox="1"/>
          <p:nvPr/>
        </p:nvSpPr>
        <p:spPr>
          <a:xfrm>
            <a:off x="1180488" y="5806892"/>
            <a:ext cx="7122463" cy="369332"/>
          </a:xfrm>
          <a:prstGeom prst="rect">
            <a:avLst/>
          </a:prstGeom>
          <a:solidFill>
            <a:schemeClr val="bg1">
              <a:lumMod val="95000"/>
            </a:schemeClr>
          </a:solidFill>
          <a:ln>
            <a:solidFill>
              <a:schemeClr val="bg1">
                <a:lumMod val="75000"/>
              </a:schemeClr>
            </a:solidFill>
          </a:ln>
        </p:spPr>
        <p:txBody>
          <a:bodyPr wrap="none" rtlCol="0">
            <a:spAutoFit/>
          </a:bodyPr>
          <a:lstStyle/>
          <a:p>
            <a:r>
              <a:rPr lang="en-US" dirty="0" smtClean="0"/>
              <a:t>Determining the right threshold is dodgy with </a:t>
            </a:r>
            <a:r>
              <a:rPr lang="en-US" b="1" dirty="0" smtClean="0"/>
              <a:t>presence </a:t>
            </a:r>
            <a:r>
              <a:rPr lang="mr-IN" b="1" dirty="0" smtClean="0"/>
              <a:t>–</a:t>
            </a:r>
            <a:r>
              <a:rPr lang="en-US" b="1" dirty="0" smtClean="0"/>
              <a:t> only </a:t>
            </a:r>
            <a:r>
              <a:rPr lang="en-US" dirty="0" smtClean="0"/>
              <a:t>data</a:t>
            </a:r>
            <a:endParaRPr lang="en-US" dirty="0"/>
          </a:p>
        </p:txBody>
      </p:sp>
      <p:sp>
        <p:nvSpPr>
          <p:cNvPr id="5" name="TextBox 4"/>
          <p:cNvSpPr txBox="1"/>
          <p:nvPr/>
        </p:nvSpPr>
        <p:spPr>
          <a:xfrm>
            <a:off x="4851400" y="7264400"/>
            <a:ext cx="2133918" cy="369332"/>
          </a:xfrm>
          <a:prstGeom prst="rect">
            <a:avLst/>
          </a:prstGeom>
          <a:noFill/>
        </p:spPr>
        <p:txBody>
          <a:bodyPr wrap="none" rtlCol="0">
            <a:spAutoFit/>
          </a:bodyPr>
          <a:lstStyle/>
          <a:p>
            <a:r>
              <a:rPr lang="en-US" dirty="0" smtClean="0"/>
              <a:t>Set up the problem</a:t>
            </a:r>
            <a:endParaRPr lang="en-US" dirty="0"/>
          </a:p>
        </p:txBody>
      </p:sp>
      <p:pic>
        <p:nvPicPr>
          <p:cNvPr id="3" name="Picture 2"/>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47501" y="1365661"/>
            <a:ext cx="9144000" cy="4161553"/>
          </a:xfrm>
          <a:prstGeom prst="rect">
            <a:avLst/>
          </a:prstGeom>
        </p:spPr>
      </p:pic>
      <p:sp>
        <p:nvSpPr>
          <p:cNvPr id="7" name="TextBox 6"/>
          <p:cNvSpPr txBox="1"/>
          <p:nvPr/>
        </p:nvSpPr>
        <p:spPr>
          <a:xfrm>
            <a:off x="178676" y="6359475"/>
            <a:ext cx="2646878" cy="369332"/>
          </a:xfrm>
          <a:prstGeom prst="rect">
            <a:avLst/>
          </a:prstGeom>
          <a:noFill/>
        </p:spPr>
        <p:txBody>
          <a:bodyPr wrap="none" rtlCol="0">
            <a:spAutoFit/>
          </a:bodyPr>
          <a:lstStyle/>
          <a:p>
            <a:r>
              <a:rPr lang="en-US" dirty="0" smtClean="0"/>
              <a:t>Merow et al, pretty soon</a:t>
            </a:r>
            <a:endParaRPr lang="en-US" dirty="0"/>
          </a:p>
        </p:txBody>
      </p:sp>
    </p:spTree>
    <p:extLst>
      <p:ext uri="{BB962C8B-B14F-4D97-AF65-F5344CB8AC3E}">
        <p14:creationId xmlns:p14="http://schemas.microsoft.com/office/powerpoint/2010/main" val="164467399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410361"/>
            <a:ext cx="8991600" cy="990600"/>
          </a:xfrm>
        </p:spPr>
        <p:txBody>
          <a:bodyPr>
            <a:normAutofit fontScale="90000"/>
          </a:bodyPr>
          <a:lstStyle/>
          <a:p>
            <a:r>
              <a:rPr lang="en-US" dirty="0"/>
              <a:t>Modeling </a:t>
            </a:r>
            <a:r>
              <a:rPr lang="en-US" dirty="0" smtClean="0"/>
              <a:t>Decisions: Binary vs. </a:t>
            </a:r>
            <a:r>
              <a:rPr lang="en-US" b="1" dirty="0" smtClean="0"/>
              <a:t>Trinary</a:t>
            </a:r>
            <a:r>
              <a:rPr lang="en-US" dirty="0" smtClean="0"/>
              <a:t> Maps</a:t>
            </a:r>
            <a:endParaRPr lang="en-US" dirty="0"/>
          </a:p>
        </p:txBody>
      </p:sp>
      <p:sp>
        <p:nvSpPr>
          <p:cNvPr id="5" name="TextBox 4"/>
          <p:cNvSpPr txBox="1"/>
          <p:nvPr/>
        </p:nvSpPr>
        <p:spPr>
          <a:xfrm>
            <a:off x="4851400" y="7264400"/>
            <a:ext cx="2133918" cy="369332"/>
          </a:xfrm>
          <a:prstGeom prst="rect">
            <a:avLst/>
          </a:prstGeom>
          <a:noFill/>
        </p:spPr>
        <p:txBody>
          <a:bodyPr wrap="none" rtlCol="0">
            <a:spAutoFit/>
          </a:bodyPr>
          <a:lstStyle/>
          <a:p>
            <a:r>
              <a:rPr lang="en-US" dirty="0" smtClean="0"/>
              <a:t>Set up the problem</a:t>
            </a:r>
            <a:endParaRPr lang="en-US" dirty="0"/>
          </a:p>
        </p:txBody>
      </p:sp>
      <p:pic>
        <p:nvPicPr>
          <p:cNvPr id="3" name="Picture 2"/>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12700" y="1400961"/>
            <a:ext cx="6275770" cy="2853540"/>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657271" y="2711669"/>
            <a:ext cx="3218322" cy="3944445"/>
          </a:xfrm>
          <a:prstGeom prst="rect">
            <a:avLst/>
          </a:prstGeom>
          <a:ln w="28575">
            <a:solidFill>
              <a:schemeClr val="bg1">
                <a:lumMod val="75000"/>
              </a:schemeClr>
            </a:solidFill>
          </a:ln>
        </p:spPr>
      </p:pic>
      <p:sp>
        <p:nvSpPr>
          <p:cNvPr id="9" name="TextBox 8"/>
          <p:cNvSpPr txBox="1"/>
          <p:nvPr/>
        </p:nvSpPr>
        <p:spPr>
          <a:xfrm>
            <a:off x="178676" y="6359475"/>
            <a:ext cx="2646878" cy="369332"/>
          </a:xfrm>
          <a:prstGeom prst="rect">
            <a:avLst/>
          </a:prstGeom>
          <a:noFill/>
        </p:spPr>
        <p:txBody>
          <a:bodyPr wrap="none" rtlCol="0">
            <a:spAutoFit/>
          </a:bodyPr>
          <a:lstStyle/>
          <a:p>
            <a:r>
              <a:rPr lang="en-US" dirty="0" smtClean="0"/>
              <a:t>Merow et al, pretty soon</a:t>
            </a:r>
            <a:endParaRPr lang="en-US" dirty="0"/>
          </a:p>
        </p:txBody>
      </p:sp>
    </p:spTree>
    <p:extLst>
      <p:ext uri="{BB962C8B-B14F-4D97-AF65-F5344CB8AC3E}">
        <p14:creationId xmlns:p14="http://schemas.microsoft.com/office/powerpoint/2010/main" val="54934624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37610"/>
            <a:ext cx="8229600" cy="990600"/>
          </a:xfrm>
        </p:spPr>
        <p:txBody>
          <a:bodyPr/>
          <a:lstStyle/>
          <a:p>
            <a:r>
              <a:rPr lang="en-US" dirty="0"/>
              <a:t>Parameter Uncertainty</a:t>
            </a:r>
          </a:p>
        </p:txBody>
      </p:sp>
      <p:sp>
        <p:nvSpPr>
          <p:cNvPr id="8" name="Right Arrow 7"/>
          <p:cNvSpPr/>
          <p:nvPr/>
        </p:nvSpPr>
        <p:spPr>
          <a:xfrm>
            <a:off x="3776103" y="5001869"/>
            <a:ext cx="606425" cy="365125"/>
          </a:xfrm>
          <a:prstGeom prst="rightArrow">
            <a:avLst/>
          </a:prstGeom>
          <a:solidFill>
            <a:srgbClr val="FF66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1" name="Picture 10" descr="temp.pdf"/>
          <p:cNvPicPr>
            <a:picLocks noChangeAspect="1"/>
          </p:cNvPicPr>
          <p:nvPr/>
        </p:nvPicPr>
        <p:blipFill rotWithShape="1">
          <a:blip r:embed="rId3">
            <a:extLst>
              <a:ext uri="{28A0092B-C50C-407E-A947-70E740481C1C}">
                <a14:useLocalDpi xmlns:a14="http://schemas.microsoft.com/office/drawing/2010/main"/>
              </a:ext>
            </a:extLst>
          </a:blip>
          <a:srcRect t="50133" r="64073"/>
          <a:stretch/>
        </p:blipFill>
        <p:spPr>
          <a:xfrm>
            <a:off x="4122178" y="4017619"/>
            <a:ext cx="3810000" cy="2644175"/>
          </a:xfrm>
          <a:prstGeom prst="rect">
            <a:avLst/>
          </a:prstGeom>
        </p:spPr>
      </p:pic>
      <p:pic>
        <p:nvPicPr>
          <p:cNvPr id="12" name="Picture 11" descr="temp.pdf"/>
          <p:cNvPicPr>
            <a:picLocks noChangeAspect="1"/>
          </p:cNvPicPr>
          <p:nvPr/>
        </p:nvPicPr>
        <p:blipFill rotWithShape="1">
          <a:blip r:embed="rId4">
            <a:extLst>
              <a:ext uri="{28A0092B-C50C-407E-A947-70E740481C1C}">
                <a14:useLocalDpi xmlns:a14="http://schemas.microsoft.com/office/drawing/2010/main"/>
              </a:ext>
            </a:extLst>
          </a:blip>
          <a:srcRect r="69638" b="49338"/>
          <a:stretch/>
        </p:blipFill>
        <p:spPr>
          <a:xfrm>
            <a:off x="457200" y="4336941"/>
            <a:ext cx="2740025" cy="2286000"/>
          </a:xfrm>
          <a:prstGeom prst="rect">
            <a:avLst/>
          </a:prstGeom>
        </p:spPr>
      </p:pic>
      <p:sp>
        <p:nvSpPr>
          <p:cNvPr id="3" name="Slide Number Placeholder 2"/>
          <p:cNvSpPr>
            <a:spLocks noGrp="1"/>
          </p:cNvSpPr>
          <p:nvPr>
            <p:ph type="sldNum" sz="quarter" idx="12"/>
          </p:nvPr>
        </p:nvSpPr>
        <p:spPr/>
        <p:txBody>
          <a:bodyPr/>
          <a:lstStyle/>
          <a:p>
            <a:fld id="{0CFEC368-1D7A-4F81-ABF6-AE0E36BAF64C}" type="slidenum">
              <a:rPr lang="en-US" smtClean="0"/>
              <a:pPr/>
              <a:t>46</a:t>
            </a:fld>
            <a:endParaRPr lang="en-US" dirty="0"/>
          </a:p>
        </p:txBody>
      </p:sp>
      <p:pic>
        <p:nvPicPr>
          <p:cNvPr id="5" name="Picture 4"/>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772410" y="1315860"/>
            <a:ext cx="3599180" cy="2701759"/>
          </a:xfrm>
          <a:prstGeom prst="rect">
            <a:avLst/>
          </a:prstGeom>
        </p:spPr>
      </p:pic>
    </p:spTree>
    <p:extLst>
      <p:ext uri="{BB962C8B-B14F-4D97-AF65-F5344CB8AC3E}">
        <p14:creationId xmlns:p14="http://schemas.microsoft.com/office/powerpoint/2010/main" val="1690790117"/>
      </p:ext>
    </p:extLst>
  </p:cSld>
  <p:clrMapOvr>
    <a:masterClrMapping/>
  </p:clrMapOvr>
  <mc:AlternateContent xmlns:mc="http://schemas.openxmlformats.org/markup-compatibility/2006" xmlns:p14="http://schemas.microsoft.com/office/powerpoint/2010/main">
    <mc:Choice Requires="p14">
      <p:transition spd="slow" p14:dur="2000" advTm="58946"/>
    </mc:Choice>
    <mc:Fallback xmlns="">
      <p:transition xmlns:p14="http://schemas.microsoft.com/office/powerpoint/2010/main" spd="slow" advTm="5894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4-05-13 at 9.35.55 PM.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757753" y="603949"/>
            <a:ext cx="6079342" cy="3012470"/>
          </a:xfrm>
          <a:prstGeom prst="rect">
            <a:avLst/>
          </a:prstGeom>
        </p:spPr>
      </p:pic>
      <p:sp>
        <p:nvSpPr>
          <p:cNvPr id="2" name="Title 1"/>
          <p:cNvSpPr>
            <a:spLocks noGrp="1"/>
          </p:cNvSpPr>
          <p:nvPr>
            <p:ph type="title"/>
          </p:nvPr>
        </p:nvSpPr>
        <p:spPr>
          <a:xfrm>
            <a:off x="0" y="498125"/>
            <a:ext cx="8229600" cy="990600"/>
          </a:xfrm>
        </p:spPr>
        <p:txBody>
          <a:bodyPr>
            <a:normAutofit fontScale="90000"/>
          </a:bodyPr>
          <a:lstStyle/>
          <a:p>
            <a:r>
              <a:rPr lang="en-US" dirty="0"/>
              <a:t>Parameter </a:t>
            </a:r>
            <a:r>
              <a:rPr lang="en-US" dirty="0" smtClean="0"/>
              <a:t/>
            </a:r>
            <a:br>
              <a:rPr lang="en-US" dirty="0" smtClean="0"/>
            </a:br>
            <a:r>
              <a:rPr lang="en-US" dirty="0" smtClean="0"/>
              <a:t>Uncertainty</a:t>
            </a:r>
            <a:endParaRPr lang="en-US" dirty="0"/>
          </a:p>
        </p:txBody>
      </p:sp>
      <p:pic>
        <p:nvPicPr>
          <p:cNvPr id="5" name="Picture 4" descr="Screen Shot 2014-05-13 at 9.36.39 PM.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896068" y="3792598"/>
            <a:ext cx="5941027" cy="2877269"/>
          </a:xfrm>
          <a:prstGeom prst="rect">
            <a:avLst/>
          </a:prstGeom>
        </p:spPr>
      </p:pic>
      <p:sp>
        <p:nvSpPr>
          <p:cNvPr id="6" name="TextBox 5"/>
          <p:cNvSpPr txBox="1"/>
          <p:nvPr/>
        </p:nvSpPr>
        <p:spPr>
          <a:xfrm>
            <a:off x="2649131" y="770533"/>
            <a:ext cx="517391" cy="282199"/>
          </a:xfrm>
          <a:prstGeom prst="rect">
            <a:avLst/>
          </a:prstGeom>
          <a:solidFill>
            <a:srgbClr val="FFFFFF"/>
          </a:solidFill>
        </p:spPr>
        <p:txBody>
          <a:bodyPr wrap="square" rtlCol="0">
            <a:spAutoFit/>
          </a:bodyPr>
          <a:lstStyle/>
          <a:p>
            <a:endParaRPr lang="en-US" dirty="0"/>
          </a:p>
        </p:txBody>
      </p:sp>
      <p:sp>
        <p:nvSpPr>
          <p:cNvPr id="7" name="TextBox 6"/>
          <p:cNvSpPr txBox="1"/>
          <p:nvPr/>
        </p:nvSpPr>
        <p:spPr>
          <a:xfrm>
            <a:off x="2757753" y="3792598"/>
            <a:ext cx="517391" cy="282199"/>
          </a:xfrm>
          <a:prstGeom prst="rect">
            <a:avLst/>
          </a:prstGeom>
          <a:solidFill>
            <a:srgbClr val="FFFFFF"/>
          </a:solidFill>
        </p:spPr>
        <p:txBody>
          <a:bodyPr wrap="square" rtlCol="0">
            <a:spAutoFit/>
          </a:bodyPr>
          <a:lstStyle/>
          <a:p>
            <a:endParaRPr lang="en-US" dirty="0"/>
          </a:p>
        </p:txBody>
      </p:sp>
      <p:pic>
        <p:nvPicPr>
          <p:cNvPr id="8" name="Picture 7" descr="Screen Shot 2014-02-26 at 7.56.31 AM.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46311" y="2660192"/>
            <a:ext cx="3020211" cy="1414605"/>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515620" y="3722243"/>
            <a:ext cx="3599180" cy="2701759"/>
          </a:xfrm>
          <a:prstGeom prst="rect">
            <a:avLst/>
          </a:prstGeom>
        </p:spPr>
      </p:pic>
    </p:spTree>
    <p:extLst>
      <p:ext uri="{BB962C8B-B14F-4D97-AF65-F5344CB8AC3E}">
        <p14:creationId xmlns:p14="http://schemas.microsoft.com/office/powerpoint/2010/main" val="282475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Parameter Uncertainty</a:t>
            </a:r>
          </a:p>
        </p:txBody>
      </p:sp>
      <p:pic>
        <p:nvPicPr>
          <p:cNvPr id="7" name="Picture 6" descr="Alliaria_petiolata_-_garlic_mustard_-_desc-flowers_buds_seedpods.jp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890975" y="1298222"/>
            <a:ext cx="1013136" cy="923166"/>
          </a:xfrm>
          <a:prstGeom prst="rect">
            <a:avLst/>
          </a:prstGeom>
          <a:ln w="38100" cmpd="sng">
            <a:solidFill>
              <a:srgbClr val="595959"/>
            </a:solidFill>
          </a:ln>
        </p:spPr>
      </p:pic>
      <p:pic>
        <p:nvPicPr>
          <p:cNvPr id="3" name="Picture 2"/>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147254" y="1524000"/>
            <a:ext cx="6053667" cy="5083695"/>
          </a:xfrm>
          <a:prstGeom prst="rect">
            <a:avLst/>
          </a:prstGeom>
        </p:spPr>
      </p:pic>
      <p:sp>
        <p:nvSpPr>
          <p:cNvPr id="10" name="TextBox 9"/>
          <p:cNvSpPr txBox="1"/>
          <p:nvPr/>
        </p:nvSpPr>
        <p:spPr>
          <a:xfrm>
            <a:off x="5710560" y="6412838"/>
            <a:ext cx="2826543" cy="701731"/>
          </a:xfrm>
          <a:prstGeom prst="rect">
            <a:avLst/>
          </a:prstGeom>
          <a:noFill/>
        </p:spPr>
        <p:txBody>
          <a:bodyPr wrap="none" rtlCol="0">
            <a:spAutoFit/>
          </a:bodyPr>
          <a:lstStyle/>
          <a:p>
            <a:pPr>
              <a:lnSpc>
                <a:spcPct val="120000"/>
              </a:lnSpc>
            </a:pPr>
            <a:r>
              <a:rPr lang="en-US" dirty="0">
                <a:solidFill>
                  <a:srgbClr val="404040"/>
                </a:solidFill>
              </a:rPr>
              <a:t>Merow, </a:t>
            </a:r>
            <a:r>
              <a:rPr lang="en-US" dirty="0" smtClean="0">
                <a:solidFill>
                  <a:srgbClr val="404040"/>
                </a:solidFill>
              </a:rPr>
              <a:t>et al. 2017, PNAS</a:t>
            </a:r>
            <a:endParaRPr lang="en-US" dirty="0">
              <a:solidFill>
                <a:srgbClr val="404040"/>
              </a:solidFill>
            </a:endParaRPr>
          </a:p>
          <a:p>
            <a:endParaRPr lang="en-US" dirty="0"/>
          </a:p>
        </p:txBody>
      </p:sp>
    </p:spTree>
    <p:extLst>
      <p:ext uri="{BB962C8B-B14F-4D97-AF65-F5344CB8AC3E}">
        <p14:creationId xmlns:p14="http://schemas.microsoft.com/office/powerpoint/2010/main" val="1667031446"/>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Paramater</a:t>
            </a:r>
            <a:r>
              <a:rPr lang="en-US" dirty="0" smtClean="0"/>
              <a:t> uncertainty: reduction</a:t>
            </a:r>
            <a:endParaRPr lang="en-US" dirty="0"/>
          </a:p>
        </p:txBody>
      </p:sp>
      <p:sp>
        <p:nvSpPr>
          <p:cNvPr id="3" name="Content Placeholder 2"/>
          <p:cNvSpPr>
            <a:spLocks noGrp="1"/>
          </p:cNvSpPr>
          <p:nvPr>
            <p:ph idx="1"/>
          </p:nvPr>
        </p:nvSpPr>
        <p:spPr/>
        <p:txBody>
          <a:bodyPr/>
          <a:lstStyle/>
          <a:p>
            <a:r>
              <a:rPr lang="en-US" dirty="0" smtClean="0"/>
              <a:t>Trade variance for bias with random effects</a:t>
            </a:r>
            <a:endParaRPr lang="en-US" dirty="0"/>
          </a:p>
        </p:txBody>
      </p:sp>
      <p:pic>
        <p:nvPicPr>
          <p:cNvPr id="4" name="Picture 3" descr="::::Desktop:Screen shot 2011-08-10 at 3.25.13 PM.png"/>
          <p:cNvPicPr/>
          <p:nvPr/>
        </p:nvPicPr>
        <p:blipFill>
          <a:blip r:embed="rId2"/>
          <a:srcRect/>
          <a:stretch>
            <a:fillRect/>
          </a:stretch>
        </p:blipFill>
        <p:spPr bwMode="auto">
          <a:xfrm>
            <a:off x="1198281" y="2079812"/>
            <a:ext cx="6439648" cy="4612341"/>
          </a:xfrm>
          <a:prstGeom prst="rect">
            <a:avLst/>
          </a:prstGeom>
          <a:noFill/>
          <a:ln w="9525">
            <a:noFill/>
            <a:miter lim="800000"/>
            <a:headEnd/>
            <a:tailEnd/>
          </a:ln>
        </p:spPr>
      </p:pic>
    </p:spTree>
    <p:extLst>
      <p:ext uri="{BB962C8B-B14F-4D97-AF65-F5344CB8AC3E}">
        <p14:creationId xmlns:p14="http://schemas.microsoft.com/office/powerpoint/2010/main" val="8613858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740117" y="533400"/>
            <a:ext cx="7403883" cy="6324600"/>
          </a:xfrm>
          <a:prstGeom prst="rect">
            <a:avLst/>
          </a:prstGeom>
        </p:spPr>
      </p:pic>
      <p:sp>
        <p:nvSpPr>
          <p:cNvPr id="2" name="Title 1"/>
          <p:cNvSpPr>
            <a:spLocks noGrp="1"/>
          </p:cNvSpPr>
          <p:nvPr>
            <p:ph type="title"/>
          </p:nvPr>
        </p:nvSpPr>
        <p:spPr>
          <a:xfrm>
            <a:off x="63717" y="91887"/>
            <a:ext cx="2518118" cy="990600"/>
          </a:xfrm>
        </p:spPr>
        <p:txBody>
          <a:bodyPr>
            <a:noAutofit/>
          </a:bodyPr>
          <a:lstStyle/>
          <a:p>
            <a:r>
              <a:rPr lang="en-US" sz="3600" dirty="0" smtClean="0"/>
              <a:t>Forecasting</a:t>
            </a:r>
            <a:endParaRPr lang="en-US" sz="3600" dirty="0"/>
          </a:p>
        </p:txBody>
      </p:sp>
    </p:spTree>
    <p:extLst>
      <p:ext uri="{BB962C8B-B14F-4D97-AF65-F5344CB8AC3E}">
        <p14:creationId xmlns:p14="http://schemas.microsoft.com/office/powerpoint/2010/main" val="152657916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Future </a:t>
            </a:r>
            <a:br>
              <a:rPr lang="en-US" dirty="0" smtClean="0"/>
            </a:br>
            <a:r>
              <a:rPr lang="en-US" dirty="0" smtClean="0"/>
              <a:t>scenarios</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432652" y="0"/>
            <a:ext cx="5711348" cy="6858000"/>
          </a:xfrm>
          <a:prstGeom prst="rect">
            <a:avLst/>
          </a:prstGeom>
        </p:spPr>
      </p:pic>
      <p:sp>
        <p:nvSpPr>
          <p:cNvPr id="3" name="TextBox 2"/>
          <p:cNvSpPr txBox="1"/>
          <p:nvPr/>
        </p:nvSpPr>
        <p:spPr>
          <a:xfrm>
            <a:off x="645459" y="2474259"/>
            <a:ext cx="1172116" cy="1200329"/>
          </a:xfrm>
          <a:prstGeom prst="rect">
            <a:avLst/>
          </a:prstGeom>
          <a:noFill/>
        </p:spPr>
        <p:txBody>
          <a:bodyPr wrap="none" rtlCol="0">
            <a:spAutoFit/>
          </a:bodyPr>
          <a:lstStyle/>
          <a:p>
            <a:r>
              <a:rPr lang="en-US" dirty="0" smtClean="0"/>
              <a:t>Weather</a:t>
            </a:r>
          </a:p>
          <a:p>
            <a:r>
              <a:rPr lang="en-US" dirty="0" smtClean="0"/>
              <a:t>Climate</a:t>
            </a:r>
          </a:p>
          <a:p>
            <a:r>
              <a:rPr lang="en-US" dirty="0" smtClean="0"/>
              <a:t>Land Use</a:t>
            </a:r>
          </a:p>
          <a:p>
            <a:r>
              <a:rPr lang="en-US" dirty="0" err="1" smtClean="0"/>
              <a:t>Disperal</a:t>
            </a:r>
            <a:endParaRPr lang="en-US" dirty="0"/>
          </a:p>
        </p:txBody>
      </p:sp>
    </p:spTree>
    <p:extLst>
      <p:ext uri="{BB962C8B-B14F-4D97-AF65-F5344CB8AC3E}">
        <p14:creationId xmlns:p14="http://schemas.microsoft.com/office/powerpoint/2010/main" val="1391400603"/>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Concluding thoughts</a:t>
            </a:r>
            <a:endParaRPr lang="en-US" dirty="0"/>
          </a:p>
        </p:txBody>
      </p:sp>
      <p:sp>
        <p:nvSpPr>
          <p:cNvPr id="4" name="Content Placeholder 2"/>
          <p:cNvSpPr>
            <a:spLocks noGrp="1"/>
          </p:cNvSpPr>
          <p:nvPr>
            <p:ph idx="1"/>
          </p:nvPr>
        </p:nvSpPr>
        <p:spPr>
          <a:xfrm>
            <a:off x="457200" y="1600200"/>
            <a:ext cx="9852212" cy="6557682"/>
          </a:xfrm>
        </p:spPr>
        <p:txBody>
          <a:bodyPr>
            <a:normAutofit/>
          </a:bodyPr>
          <a:lstStyle/>
          <a:p>
            <a:pPr marL="0" indent="0">
              <a:buNone/>
            </a:pPr>
            <a:r>
              <a:rPr lang="en-US" sz="3000" b="1" dirty="0" smtClean="0"/>
              <a:t> Types </a:t>
            </a:r>
            <a:r>
              <a:rPr lang="en-US" sz="3000" b="1" dirty="0"/>
              <a:t>of extrapolation</a:t>
            </a:r>
            <a:endParaRPr lang="en-US" sz="3000" b="1" dirty="0" smtClean="0"/>
          </a:p>
          <a:p>
            <a:pPr lvl="1"/>
            <a:r>
              <a:rPr lang="en-US" sz="3000" dirty="0" smtClean="0"/>
              <a:t>Environment*</a:t>
            </a:r>
          </a:p>
          <a:p>
            <a:pPr lvl="1"/>
            <a:r>
              <a:rPr lang="en-US" sz="3000" dirty="0"/>
              <a:t>Space</a:t>
            </a:r>
          </a:p>
          <a:p>
            <a:pPr lvl="1"/>
            <a:r>
              <a:rPr lang="en-US" sz="3000" dirty="0" smtClean="0"/>
              <a:t>Time </a:t>
            </a:r>
          </a:p>
          <a:p>
            <a:pPr marL="274320" lvl="1" indent="0">
              <a:buNone/>
            </a:pPr>
            <a:r>
              <a:rPr lang="en-US" sz="3000" b="1" dirty="0" smtClean="0"/>
              <a:t>Uncertainty</a:t>
            </a:r>
            <a:endParaRPr lang="en-US" sz="3000" b="1" dirty="0"/>
          </a:p>
          <a:p>
            <a:pPr lvl="1"/>
            <a:r>
              <a:rPr lang="en-US" sz="3000" dirty="0"/>
              <a:t>Modeling decisions</a:t>
            </a:r>
          </a:p>
          <a:p>
            <a:pPr lvl="1"/>
            <a:r>
              <a:rPr lang="en-US" sz="3000" dirty="0"/>
              <a:t>Parameters</a:t>
            </a:r>
          </a:p>
          <a:p>
            <a:pPr lvl="1"/>
            <a:r>
              <a:rPr lang="en-US" sz="3000" dirty="0"/>
              <a:t>Future Scenarios</a:t>
            </a:r>
          </a:p>
          <a:p>
            <a:endParaRPr lang="en-US" sz="3000" dirty="0"/>
          </a:p>
          <a:p>
            <a:endParaRPr lang="en-US" sz="3000" dirty="0" smtClean="0"/>
          </a:p>
          <a:p>
            <a:endParaRPr lang="en-US" sz="3000" dirty="0"/>
          </a:p>
          <a:p>
            <a:endParaRPr lang="en-US" sz="3000" dirty="0"/>
          </a:p>
        </p:txBody>
      </p:sp>
      <p:sp>
        <p:nvSpPr>
          <p:cNvPr id="5" name="TextBox 4"/>
          <p:cNvSpPr txBox="1"/>
          <p:nvPr/>
        </p:nvSpPr>
        <p:spPr>
          <a:xfrm>
            <a:off x="5880846" y="2438400"/>
            <a:ext cx="2898550" cy="553998"/>
          </a:xfrm>
          <a:prstGeom prst="rect">
            <a:avLst/>
          </a:prstGeom>
          <a:solidFill>
            <a:schemeClr val="accent2"/>
          </a:solidFill>
          <a:ln>
            <a:solidFill>
              <a:schemeClr val="tx1"/>
            </a:solidFill>
          </a:ln>
        </p:spPr>
        <p:txBody>
          <a:bodyPr wrap="none" rtlCol="0">
            <a:spAutoFit/>
          </a:bodyPr>
          <a:lstStyle/>
          <a:p>
            <a:r>
              <a:rPr lang="en-US" sz="3000" dirty="0" smtClean="0"/>
              <a:t>Identify the type</a:t>
            </a:r>
            <a:endParaRPr lang="en-US" sz="3000" dirty="0"/>
          </a:p>
        </p:txBody>
      </p:sp>
      <p:sp>
        <p:nvSpPr>
          <p:cNvPr id="6" name="TextBox 5"/>
          <p:cNvSpPr txBox="1"/>
          <p:nvPr/>
        </p:nvSpPr>
        <p:spPr>
          <a:xfrm>
            <a:off x="5880846" y="4744143"/>
            <a:ext cx="2725426" cy="553998"/>
          </a:xfrm>
          <a:prstGeom prst="rect">
            <a:avLst/>
          </a:prstGeom>
          <a:solidFill>
            <a:schemeClr val="accent2"/>
          </a:solidFill>
          <a:ln>
            <a:solidFill>
              <a:schemeClr val="tx1"/>
            </a:solidFill>
          </a:ln>
        </p:spPr>
        <p:txBody>
          <a:bodyPr wrap="none" rtlCol="0">
            <a:spAutoFit/>
          </a:bodyPr>
          <a:lstStyle/>
          <a:p>
            <a:r>
              <a:rPr lang="en-US" sz="3000" smtClean="0"/>
              <a:t>Reduce, report</a:t>
            </a:r>
            <a:endParaRPr lang="en-US" sz="3000"/>
          </a:p>
        </p:txBody>
      </p:sp>
    </p:spTree>
    <p:extLst>
      <p:ext uri="{BB962C8B-B14F-4D97-AF65-F5344CB8AC3E}">
        <p14:creationId xmlns:p14="http://schemas.microsoft.com/office/powerpoint/2010/main" val="43829403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can we do about it?</a:t>
            </a:r>
            <a:endParaRPr lang="en-US" dirty="0"/>
          </a:p>
        </p:txBody>
      </p:sp>
      <p:sp>
        <p:nvSpPr>
          <p:cNvPr id="3" name="Content Placeholder 2"/>
          <p:cNvSpPr>
            <a:spLocks noGrp="1"/>
          </p:cNvSpPr>
          <p:nvPr>
            <p:ph idx="1"/>
          </p:nvPr>
        </p:nvSpPr>
        <p:spPr/>
        <p:txBody>
          <a:bodyPr/>
          <a:lstStyle/>
          <a:p>
            <a:r>
              <a:rPr lang="en-US" dirty="0" smtClean="0"/>
              <a:t>Don’t do it</a:t>
            </a:r>
          </a:p>
          <a:p>
            <a:r>
              <a:rPr lang="en-US" dirty="0"/>
              <a:t>Get more data in the range you want to </a:t>
            </a:r>
            <a:r>
              <a:rPr lang="en-US" dirty="0" smtClean="0"/>
              <a:t>predict</a:t>
            </a:r>
          </a:p>
          <a:p>
            <a:r>
              <a:rPr lang="en-US" dirty="0" smtClean="0"/>
              <a:t>Cross validation </a:t>
            </a:r>
          </a:p>
        </p:txBody>
      </p:sp>
    </p:spTree>
    <p:extLst>
      <p:ext uri="{BB962C8B-B14F-4D97-AF65-F5344CB8AC3E}">
        <p14:creationId xmlns:p14="http://schemas.microsoft.com/office/powerpoint/2010/main" val="168987542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Cross Validation</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a:ext>
            </a:extLst>
          </a:blip>
          <a:stretch>
            <a:fillRect/>
          </a:stretch>
        </p:blipFill>
        <p:spPr>
          <a:xfrm>
            <a:off x="1789424" y="1600200"/>
            <a:ext cx="5565152" cy="4876800"/>
          </a:xfrm>
        </p:spPr>
      </p:pic>
      <p:sp>
        <p:nvSpPr>
          <p:cNvPr id="5" name="TextBox 4"/>
          <p:cNvSpPr txBox="1"/>
          <p:nvPr/>
        </p:nvSpPr>
        <p:spPr>
          <a:xfrm>
            <a:off x="5672064" y="6477000"/>
            <a:ext cx="3365024" cy="369332"/>
          </a:xfrm>
          <a:prstGeom prst="rect">
            <a:avLst/>
          </a:prstGeom>
          <a:noFill/>
        </p:spPr>
        <p:txBody>
          <a:bodyPr wrap="none" rtlCol="0">
            <a:spAutoFit/>
          </a:bodyPr>
          <a:lstStyle/>
          <a:p>
            <a:r>
              <a:rPr lang="en-US" dirty="0" smtClean="0"/>
              <a:t>Roberts et al. 2016, Ecography</a:t>
            </a:r>
            <a:endParaRPr lang="en-US" dirty="0"/>
          </a:p>
        </p:txBody>
      </p:sp>
    </p:spTree>
    <p:extLst>
      <p:ext uri="{BB962C8B-B14F-4D97-AF65-F5344CB8AC3E}">
        <p14:creationId xmlns:p14="http://schemas.microsoft.com/office/powerpoint/2010/main" val="129869009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can we do about it?</a:t>
            </a:r>
            <a:endParaRPr lang="en-US" dirty="0"/>
          </a:p>
        </p:txBody>
      </p:sp>
      <p:sp>
        <p:nvSpPr>
          <p:cNvPr id="3" name="Content Placeholder 2"/>
          <p:cNvSpPr>
            <a:spLocks noGrp="1"/>
          </p:cNvSpPr>
          <p:nvPr>
            <p:ph idx="1"/>
          </p:nvPr>
        </p:nvSpPr>
        <p:spPr/>
        <p:txBody>
          <a:bodyPr/>
          <a:lstStyle/>
          <a:p>
            <a:r>
              <a:rPr lang="en-US" dirty="0" smtClean="0"/>
              <a:t>Don’t do it</a:t>
            </a:r>
          </a:p>
          <a:p>
            <a:r>
              <a:rPr lang="en-US" dirty="0"/>
              <a:t>Get more data in the range you want to </a:t>
            </a:r>
            <a:r>
              <a:rPr lang="en-US" dirty="0" smtClean="0"/>
              <a:t>predict</a:t>
            </a:r>
          </a:p>
          <a:p>
            <a:r>
              <a:rPr lang="en-US" dirty="0" smtClean="0"/>
              <a:t>Cross validation </a:t>
            </a:r>
          </a:p>
          <a:p>
            <a:r>
              <a:rPr lang="en-US" b="1" dirty="0" smtClean="0"/>
              <a:t>Constrain it</a:t>
            </a:r>
          </a:p>
        </p:txBody>
      </p:sp>
      <p:pic>
        <p:nvPicPr>
          <p:cNvPr id="4" name="Picture 3"/>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228788" y="2684182"/>
            <a:ext cx="5592483" cy="3774068"/>
          </a:xfrm>
          <a:prstGeom prst="rect">
            <a:avLst/>
          </a:prstGeom>
        </p:spPr>
      </p:pic>
    </p:spTree>
    <p:extLst>
      <p:ext uri="{BB962C8B-B14F-4D97-AF65-F5344CB8AC3E}">
        <p14:creationId xmlns:p14="http://schemas.microsoft.com/office/powerpoint/2010/main" val="211084553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can we do about it?</a:t>
            </a:r>
            <a:endParaRPr lang="en-US" dirty="0"/>
          </a:p>
        </p:txBody>
      </p:sp>
      <p:sp>
        <p:nvSpPr>
          <p:cNvPr id="3" name="Content Placeholder 2"/>
          <p:cNvSpPr>
            <a:spLocks noGrp="1"/>
          </p:cNvSpPr>
          <p:nvPr>
            <p:ph idx="1"/>
          </p:nvPr>
        </p:nvSpPr>
        <p:spPr>
          <a:xfrm>
            <a:off x="457200" y="1600200"/>
            <a:ext cx="5172635" cy="4876800"/>
          </a:xfrm>
        </p:spPr>
        <p:txBody>
          <a:bodyPr/>
          <a:lstStyle/>
          <a:p>
            <a:r>
              <a:rPr lang="en-US" dirty="0" smtClean="0"/>
              <a:t>Don’t do it</a:t>
            </a:r>
          </a:p>
          <a:p>
            <a:r>
              <a:rPr lang="en-US" dirty="0"/>
              <a:t>Get more data in the range you want to </a:t>
            </a:r>
            <a:r>
              <a:rPr lang="en-US" dirty="0" smtClean="0"/>
              <a:t>predict</a:t>
            </a:r>
          </a:p>
          <a:p>
            <a:r>
              <a:rPr lang="en-US" dirty="0" smtClean="0"/>
              <a:t>Cross validation </a:t>
            </a:r>
          </a:p>
          <a:p>
            <a:r>
              <a:rPr lang="en-US" dirty="0" smtClean="0"/>
              <a:t>Constrain it</a:t>
            </a:r>
          </a:p>
          <a:p>
            <a:r>
              <a:rPr lang="en-US" b="1" dirty="0" smtClean="0"/>
              <a:t>Make a heuristic argument that its ok</a:t>
            </a:r>
          </a:p>
        </p:txBody>
      </p:sp>
      <p:pic>
        <p:nvPicPr>
          <p:cNvPr id="4" name="Picture 3"/>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827059" y="2019300"/>
            <a:ext cx="3048000" cy="4838700"/>
          </a:xfrm>
          <a:prstGeom prst="rect">
            <a:avLst/>
          </a:prstGeom>
        </p:spPr>
      </p:pic>
    </p:spTree>
    <p:extLst>
      <p:ext uri="{BB962C8B-B14F-4D97-AF65-F5344CB8AC3E}">
        <p14:creationId xmlns:p14="http://schemas.microsoft.com/office/powerpoint/2010/main" val="619729685"/>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larity">
  <a:themeElements>
    <a:clrScheme name="Custom 3">
      <a:dk1>
        <a:sysClr val="windowText" lastClr="000000"/>
      </a:dk1>
      <a:lt1>
        <a:sysClr val="window" lastClr="FFFFFF"/>
      </a:lt1>
      <a:dk2>
        <a:srgbClr val="000000"/>
      </a:dk2>
      <a:lt2>
        <a:srgbClr val="F8F8F8"/>
      </a:lt2>
      <a:accent1>
        <a:srgbClr val="979797"/>
      </a:accent1>
      <a:accent2>
        <a:srgbClr val="898989"/>
      </a:accent2>
      <a:accent3>
        <a:srgbClr val="969696"/>
      </a:accent3>
      <a:accent4>
        <a:srgbClr val="808080"/>
      </a:accent4>
      <a:accent5>
        <a:srgbClr val="5F5F5F"/>
      </a:accent5>
      <a:accent6>
        <a:srgbClr val="4D4D4D"/>
      </a:accent6>
      <a:hlink>
        <a:srgbClr val="5F5F5F"/>
      </a:hlink>
      <a:folHlink>
        <a:srgbClr val="919191"/>
      </a:folHlink>
    </a:clrScheme>
    <a:fontScheme name="Office Classic 2">
      <a:maj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Clarity.thmx</Template>
  <TotalTime>48071</TotalTime>
  <Words>1736</Words>
  <Application>Microsoft Macintosh PowerPoint</Application>
  <PresentationFormat>On-screen Show (4:3)</PresentationFormat>
  <Paragraphs>374</Paragraphs>
  <Slides>51</Slides>
  <Notes>26</Notes>
  <HiddenSlides>0</HiddenSlides>
  <MMClips>0</MMClips>
  <ScaleCrop>false</ScaleCrop>
  <HeadingPairs>
    <vt:vector size="8" baseType="variant">
      <vt:variant>
        <vt:lpstr>Fonts Used</vt:lpstr>
      </vt:variant>
      <vt:variant>
        <vt:i4>3</vt:i4>
      </vt:variant>
      <vt:variant>
        <vt:lpstr>Theme</vt:lpstr>
      </vt:variant>
      <vt:variant>
        <vt:i4>1</vt:i4>
      </vt:variant>
      <vt:variant>
        <vt:lpstr>Embedded OLE Servers</vt:lpstr>
      </vt:variant>
      <vt:variant>
        <vt:i4>1</vt:i4>
      </vt:variant>
      <vt:variant>
        <vt:lpstr>Slide Titles</vt:lpstr>
      </vt:variant>
      <vt:variant>
        <vt:i4>51</vt:i4>
      </vt:variant>
    </vt:vector>
  </HeadingPairs>
  <TitlesOfParts>
    <vt:vector size="56" baseType="lpstr">
      <vt:lpstr>Calibri</vt:lpstr>
      <vt:lpstr>Mangal</vt:lpstr>
      <vt:lpstr>Arial</vt:lpstr>
      <vt:lpstr>Clarity</vt:lpstr>
      <vt:lpstr>Equation</vt:lpstr>
      <vt:lpstr>PowerPoint Presentation</vt:lpstr>
      <vt:lpstr>Outline</vt:lpstr>
      <vt:lpstr>Environmental Extrapolation</vt:lpstr>
      <vt:lpstr>Extrapolation</vt:lpstr>
      <vt:lpstr>Forecasting</vt:lpstr>
      <vt:lpstr>What can we do about it?</vt:lpstr>
      <vt:lpstr>Cross Validation</vt:lpstr>
      <vt:lpstr>What can we do about it?</vt:lpstr>
      <vt:lpstr>What can we do about it?</vt:lpstr>
      <vt:lpstr>What can we do about it?</vt:lpstr>
      <vt:lpstr>  Spatial Extrapolation</vt:lpstr>
      <vt:lpstr>PowerPoint Presentation</vt:lpstr>
      <vt:lpstr>Spatial Aggregation and Overfitting</vt:lpstr>
      <vt:lpstr>Overfitting</vt:lpstr>
      <vt:lpstr>Bayesian Spatial models</vt:lpstr>
      <vt:lpstr>Spatial prediction</vt:lpstr>
      <vt:lpstr>PowerPoint Presentation</vt:lpstr>
      <vt:lpstr>PowerPoint Presentation</vt:lpstr>
      <vt:lpstr>Summary of Spatial Models</vt:lpstr>
      <vt:lpstr>Temporal Extrapolation</vt:lpstr>
      <vt:lpstr>Temporal extrapolation</vt:lpstr>
      <vt:lpstr>Forecasting</vt:lpstr>
      <vt:lpstr>PowerPoint Presentation</vt:lpstr>
      <vt:lpstr>PowerPoint Presentation</vt:lpstr>
      <vt:lpstr>PowerPoint Presentation</vt:lpstr>
      <vt:lpstr>PowerPoint Presentation</vt:lpstr>
      <vt:lpstr>How will climate change affect invasion?</vt:lpstr>
      <vt:lpstr>Invasions require extrapolation</vt:lpstr>
      <vt:lpstr>Objectives</vt:lpstr>
      <vt:lpstr>Data</vt:lpstr>
      <vt:lpstr>Vital rate models</vt:lpstr>
      <vt:lpstr>Vital rate models</vt:lpstr>
      <vt:lpstr>Vital rate models</vt:lpstr>
      <vt:lpstr>Vital Rate Models</vt:lpstr>
      <vt:lpstr>Vital Rate Models</vt:lpstr>
      <vt:lpstr>What drives the climate response?</vt:lpstr>
      <vt:lpstr>How will climate change impact invasion?</vt:lpstr>
      <vt:lpstr>How will climate change impact invasion?</vt:lpstr>
      <vt:lpstr>How will climate change impact invasion?</vt:lpstr>
      <vt:lpstr>Individual based models</vt:lpstr>
      <vt:lpstr>Uncertainty</vt:lpstr>
      <vt:lpstr>Modeling decisions: algorithms</vt:lpstr>
      <vt:lpstr>Modeling  decisions:  ensembles</vt:lpstr>
      <vt:lpstr>Modeling Decisions: Binary Maps</vt:lpstr>
      <vt:lpstr>Modeling Decisions: Binary vs. Trinary Maps</vt:lpstr>
      <vt:lpstr>Parameter Uncertainty</vt:lpstr>
      <vt:lpstr>Parameter  Uncertainty</vt:lpstr>
      <vt:lpstr>Parameter Uncertainty</vt:lpstr>
      <vt:lpstr>Paramater uncertainty: reduction</vt:lpstr>
      <vt:lpstr>Future  scenarios</vt:lpstr>
      <vt:lpstr>Concluding thoughts</vt:lpstr>
    </vt:vector>
  </TitlesOfParts>
  <Company>UConn</Company>
  <LinksUpToDate>false</LinksUpToDate>
  <SharedDoc>false</SharedDoc>
  <HyperlinksChanged>false</HyperlinksChanged>
  <AppVersion>15.0023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Cory</dc:creator>
  <cp:lastModifiedBy>cory merow</cp:lastModifiedBy>
  <cp:revision>714</cp:revision>
  <cp:lastPrinted>2018-04-26T19:36:51Z</cp:lastPrinted>
  <dcterms:created xsi:type="dcterms:W3CDTF">2012-05-08T17:31:48Z</dcterms:created>
  <dcterms:modified xsi:type="dcterms:W3CDTF">2018-04-26T20:51:49Z</dcterms:modified>
</cp:coreProperties>
</file>